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2"/>
  </p:notesMasterIdLst>
  <p:sldIdLst>
    <p:sldId id="256" r:id="rId2"/>
    <p:sldId id="312" r:id="rId3"/>
    <p:sldId id="295" r:id="rId4"/>
    <p:sldId id="375" r:id="rId5"/>
    <p:sldId id="369" r:id="rId6"/>
    <p:sldId id="371" r:id="rId7"/>
    <p:sldId id="372" r:id="rId8"/>
    <p:sldId id="370" r:id="rId9"/>
    <p:sldId id="373" r:id="rId10"/>
    <p:sldId id="374" r:id="rId11"/>
    <p:sldId id="376" r:id="rId12"/>
    <p:sldId id="377" r:id="rId13"/>
    <p:sldId id="413" r:id="rId14"/>
    <p:sldId id="414" r:id="rId15"/>
    <p:sldId id="415" r:id="rId16"/>
    <p:sldId id="416" r:id="rId17"/>
    <p:sldId id="417" r:id="rId18"/>
    <p:sldId id="418" r:id="rId19"/>
    <p:sldId id="419" r:id="rId20"/>
    <p:sldId id="420" r:id="rId21"/>
    <p:sldId id="378" r:id="rId22"/>
    <p:sldId id="380" r:id="rId23"/>
    <p:sldId id="381" r:id="rId24"/>
    <p:sldId id="382" r:id="rId25"/>
    <p:sldId id="383" r:id="rId26"/>
    <p:sldId id="384" r:id="rId27"/>
    <p:sldId id="385" r:id="rId28"/>
    <p:sldId id="387" r:id="rId29"/>
    <p:sldId id="388" r:id="rId30"/>
    <p:sldId id="390" r:id="rId31"/>
    <p:sldId id="392" r:id="rId32"/>
    <p:sldId id="394" r:id="rId33"/>
    <p:sldId id="421" r:id="rId34"/>
    <p:sldId id="422" r:id="rId35"/>
    <p:sldId id="423" r:id="rId36"/>
    <p:sldId id="424" r:id="rId37"/>
    <p:sldId id="425" r:id="rId38"/>
    <p:sldId id="426" r:id="rId39"/>
    <p:sldId id="427" r:id="rId40"/>
    <p:sldId id="389" r:id="rId41"/>
    <p:sldId id="395" r:id="rId42"/>
    <p:sldId id="396" r:id="rId43"/>
    <p:sldId id="397" r:id="rId44"/>
    <p:sldId id="398" r:id="rId45"/>
    <p:sldId id="399" r:id="rId46"/>
    <p:sldId id="400" r:id="rId47"/>
    <p:sldId id="401" r:id="rId48"/>
    <p:sldId id="428" r:id="rId49"/>
    <p:sldId id="430" r:id="rId50"/>
    <p:sldId id="431" r:id="rId51"/>
    <p:sldId id="432" r:id="rId52"/>
    <p:sldId id="433" r:id="rId53"/>
    <p:sldId id="434" r:id="rId54"/>
    <p:sldId id="393" r:id="rId55"/>
    <p:sldId id="435" r:id="rId56"/>
    <p:sldId id="436" r:id="rId57"/>
    <p:sldId id="403" r:id="rId58"/>
    <p:sldId id="404" r:id="rId59"/>
    <p:sldId id="405" r:id="rId60"/>
    <p:sldId id="406" r:id="rId61"/>
    <p:sldId id="407" r:id="rId62"/>
    <p:sldId id="408" r:id="rId63"/>
    <p:sldId id="409" r:id="rId64"/>
    <p:sldId id="410" r:id="rId65"/>
    <p:sldId id="411" r:id="rId66"/>
    <p:sldId id="437" r:id="rId67"/>
    <p:sldId id="438" r:id="rId68"/>
    <p:sldId id="439" r:id="rId69"/>
    <p:sldId id="367" r:id="rId70"/>
    <p:sldId id="386" r:id="rId71"/>
  </p:sldIdLst>
  <p:sldSz cx="9144000" cy="6858000" type="screen4x3"/>
  <p:notesSz cx="7315200" cy="9601200"/>
  <p:custDataLst>
    <p:tags r:id="rId73"/>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254" autoAdjust="0"/>
  </p:normalViewPr>
  <p:slideViewPr>
    <p:cSldViewPr>
      <p:cViewPr>
        <p:scale>
          <a:sx n="60" d="100"/>
          <a:sy n="60" d="100"/>
        </p:scale>
        <p:origin x="-210" y="-13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24393-121E-4026-B899-95859BA9C0EC}"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8FF078B8-10DD-4408-A871-E1484D8AB519}">
      <dgm:prSet phldrT="[Text]"/>
      <dgm:spPr/>
      <dgm:t>
        <a:bodyPr/>
        <a:lstStyle/>
        <a:p>
          <a:r>
            <a:rPr lang="en-US" dirty="0" smtClean="0"/>
            <a:t>insufficient practice to mastery</a:t>
          </a:r>
          <a:endParaRPr lang="en-US" dirty="0"/>
        </a:p>
      </dgm:t>
    </dgm:pt>
    <dgm:pt modelId="{AF28FDFB-D2D4-49B4-891A-918C43E63878}" type="parTrans" cxnId="{2C1BEF57-1A7D-4170-9AED-F763FCACCFCD}">
      <dgm:prSet/>
      <dgm:spPr/>
      <dgm:t>
        <a:bodyPr/>
        <a:lstStyle/>
        <a:p>
          <a:endParaRPr lang="en-US"/>
        </a:p>
      </dgm:t>
    </dgm:pt>
    <dgm:pt modelId="{F70E90EA-C68B-4516-8220-FBEF6C18E5EF}" type="sibTrans" cxnId="{2C1BEF57-1A7D-4170-9AED-F763FCACCFCD}">
      <dgm:prSet/>
      <dgm:spPr/>
      <dgm:t>
        <a:bodyPr/>
        <a:lstStyle/>
        <a:p>
          <a:endParaRPr lang="en-US"/>
        </a:p>
      </dgm:t>
    </dgm:pt>
    <dgm:pt modelId="{ED83045C-EA9A-446D-879A-5031B5A91561}">
      <dgm:prSet phldrT="[Text]"/>
      <dgm:spPr/>
      <dgm:t>
        <a:bodyPr/>
        <a:lstStyle/>
        <a:p>
          <a:r>
            <a:rPr lang="en-US" dirty="0" smtClean="0"/>
            <a:t>missing school </a:t>
          </a:r>
          <a:endParaRPr lang="en-US" dirty="0"/>
        </a:p>
      </dgm:t>
    </dgm:pt>
    <dgm:pt modelId="{5A475C5F-E479-459D-8E7A-DA9CF8C1A8D6}" type="parTrans" cxnId="{723CFCC2-E0BD-4E60-A89A-08F82FC1F8F9}">
      <dgm:prSet/>
      <dgm:spPr/>
      <dgm:t>
        <a:bodyPr/>
        <a:lstStyle/>
        <a:p>
          <a:endParaRPr lang="en-US"/>
        </a:p>
      </dgm:t>
    </dgm:pt>
    <dgm:pt modelId="{A3E8F2DE-2449-4DCC-990C-F4249840E93F}" type="sibTrans" cxnId="{723CFCC2-E0BD-4E60-A89A-08F82FC1F8F9}">
      <dgm:prSet/>
      <dgm:spPr/>
      <dgm:t>
        <a:bodyPr/>
        <a:lstStyle/>
        <a:p>
          <a:endParaRPr lang="en-US"/>
        </a:p>
      </dgm:t>
    </dgm:pt>
    <dgm:pt modelId="{C5A47D4F-953D-498A-B567-81B4A247598C}">
      <dgm:prSet phldrT="[Text]"/>
      <dgm:spPr/>
      <dgm:t>
        <a:bodyPr/>
        <a:lstStyle/>
        <a:p>
          <a:r>
            <a:rPr lang="en-US" dirty="0" smtClean="0"/>
            <a:t>Language processing </a:t>
          </a:r>
          <a:endParaRPr lang="en-US" dirty="0"/>
        </a:p>
      </dgm:t>
    </dgm:pt>
    <dgm:pt modelId="{B57F2978-D0BE-45D3-ADC3-536035E7D224}" type="parTrans" cxnId="{4D9E6AF4-7856-4B34-A370-C7FB63F8B7A3}">
      <dgm:prSet/>
      <dgm:spPr/>
      <dgm:t>
        <a:bodyPr/>
        <a:lstStyle/>
        <a:p>
          <a:endParaRPr lang="en-US"/>
        </a:p>
      </dgm:t>
    </dgm:pt>
    <dgm:pt modelId="{59C37755-E145-46A6-9ACE-85DC8F6D7AE8}" type="sibTrans" cxnId="{4D9E6AF4-7856-4B34-A370-C7FB63F8B7A3}">
      <dgm:prSet/>
      <dgm:spPr/>
      <dgm:t>
        <a:bodyPr/>
        <a:lstStyle/>
        <a:p>
          <a:endParaRPr lang="en-US"/>
        </a:p>
      </dgm:t>
    </dgm:pt>
    <dgm:pt modelId="{9F95360E-8D4C-49A6-BD6F-4C10F0EA814A}">
      <dgm:prSet phldrT="[Text]"/>
      <dgm:spPr/>
      <dgm:t>
        <a:bodyPr/>
        <a:lstStyle/>
        <a:p>
          <a:r>
            <a:rPr lang="en-US" dirty="0" smtClean="0"/>
            <a:t>Second Language </a:t>
          </a:r>
          <a:endParaRPr lang="en-US" dirty="0"/>
        </a:p>
      </dgm:t>
    </dgm:pt>
    <dgm:pt modelId="{DF653EBF-EB1E-4712-AAA1-267FCA57E9BE}" type="parTrans" cxnId="{0DB25DF7-8359-49CE-A96F-B3C90756A334}">
      <dgm:prSet/>
      <dgm:spPr/>
      <dgm:t>
        <a:bodyPr/>
        <a:lstStyle/>
        <a:p>
          <a:endParaRPr lang="en-US"/>
        </a:p>
      </dgm:t>
    </dgm:pt>
    <dgm:pt modelId="{E06F4DB4-B841-445C-9EB0-E9C05081A6D9}" type="sibTrans" cxnId="{0DB25DF7-8359-49CE-A96F-B3C90756A334}">
      <dgm:prSet/>
      <dgm:spPr/>
      <dgm:t>
        <a:bodyPr/>
        <a:lstStyle/>
        <a:p>
          <a:endParaRPr lang="en-US"/>
        </a:p>
      </dgm:t>
    </dgm:pt>
    <dgm:pt modelId="{DF9A3212-72CE-40B0-979D-6488BD6FA455}" type="pres">
      <dgm:prSet presAssocID="{67824393-121E-4026-B899-95859BA9C0EC}" presName="linear" presStyleCnt="0">
        <dgm:presLayoutVars>
          <dgm:dir/>
          <dgm:animLvl val="lvl"/>
          <dgm:resizeHandles val="exact"/>
        </dgm:presLayoutVars>
      </dgm:prSet>
      <dgm:spPr/>
    </dgm:pt>
    <dgm:pt modelId="{BF331FBE-F38F-4451-B00A-0F981FBEC9EA}" type="pres">
      <dgm:prSet presAssocID="{8FF078B8-10DD-4408-A871-E1484D8AB519}" presName="parentLin" presStyleCnt="0"/>
      <dgm:spPr/>
    </dgm:pt>
    <dgm:pt modelId="{7CBA6486-6BD5-4EF3-8A4A-970500921D5C}" type="pres">
      <dgm:prSet presAssocID="{8FF078B8-10DD-4408-A871-E1484D8AB519}" presName="parentLeftMargin" presStyleLbl="node1" presStyleIdx="0" presStyleCnt="4"/>
      <dgm:spPr/>
    </dgm:pt>
    <dgm:pt modelId="{F0395FC2-D231-47F8-A5E4-6331D80BBD77}" type="pres">
      <dgm:prSet presAssocID="{8FF078B8-10DD-4408-A871-E1484D8AB519}" presName="parentText" presStyleLbl="node1" presStyleIdx="0" presStyleCnt="4">
        <dgm:presLayoutVars>
          <dgm:chMax val="0"/>
          <dgm:bulletEnabled val="1"/>
        </dgm:presLayoutVars>
      </dgm:prSet>
      <dgm:spPr/>
    </dgm:pt>
    <dgm:pt modelId="{5CAC2876-4778-4F8B-8533-8B46938DAD9B}" type="pres">
      <dgm:prSet presAssocID="{8FF078B8-10DD-4408-A871-E1484D8AB519}" presName="negativeSpace" presStyleCnt="0"/>
      <dgm:spPr/>
    </dgm:pt>
    <dgm:pt modelId="{69C976DF-09C6-4381-BD7E-793DFD28E4A8}" type="pres">
      <dgm:prSet presAssocID="{8FF078B8-10DD-4408-A871-E1484D8AB519}" presName="childText" presStyleLbl="conFgAcc1" presStyleIdx="0" presStyleCnt="4">
        <dgm:presLayoutVars>
          <dgm:bulletEnabled val="1"/>
        </dgm:presLayoutVars>
      </dgm:prSet>
      <dgm:spPr/>
    </dgm:pt>
    <dgm:pt modelId="{D24A6E1D-966B-43FB-94DF-3C2E27C3A6CD}" type="pres">
      <dgm:prSet presAssocID="{F70E90EA-C68B-4516-8220-FBEF6C18E5EF}" presName="spaceBetweenRectangles" presStyleCnt="0"/>
      <dgm:spPr/>
    </dgm:pt>
    <dgm:pt modelId="{DDBC2294-9DAD-4494-89FB-F6A4449AE4E5}" type="pres">
      <dgm:prSet presAssocID="{ED83045C-EA9A-446D-879A-5031B5A91561}" presName="parentLin" presStyleCnt="0"/>
      <dgm:spPr/>
    </dgm:pt>
    <dgm:pt modelId="{733FF1CF-CB46-4E4C-A13F-D01D02CD69B1}" type="pres">
      <dgm:prSet presAssocID="{ED83045C-EA9A-446D-879A-5031B5A91561}" presName="parentLeftMargin" presStyleLbl="node1" presStyleIdx="0" presStyleCnt="4"/>
      <dgm:spPr/>
    </dgm:pt>
    <dgm:pt modelId="{1AE428F2-649A-40EC-931F-ADEDF4FE41AB}" type="pres">
      <dgm:prSet presAssocID="{ED83045C-EA9A-446D-879A-5031B5A91561}" presName="parentText" presStyleLbl="node1" presStyleIdx="1" presStyleCnt="4">
        <dgm:presLayoutVars>
          <dgm:chMax val="0"/>
          <dgm:bulletEnabled val="1"/>
        </dgm:presLayoutVars>
      </dgm:prSet>
      <dgm:spPr/>
      <dgm:t>
        <a:bodyPr/>
        <a:lstStyle/>
        <a:p>
          <a:endParaRPr lang="en-US"/>
        </a:p>
      </dgm:t>
    </dgm:pt>
    <dgm:pt modelId="{B4AB2649-70CF-4E4C-8EF6-D278F75E2521}" type="pres">
      <dgm:prSet presAssocID="{ED83045C-EA9A-446D-879A-5031B5A91561}" presName="negativeSpace" presStyleCnt="0"/>
      <dgm:spPr/>
    </dgm:pt>
    <dgm:pt modelId="{40358496-16D3-45C1-8F48-6E0D8B8AE1C9}" type="pres">
      <dgm:prSet presAssocID="{ED83045C-EA9A-446D-879A-5031B5A91561}" presName="childText" presStyleLbl="conFgAcc1" presStyleIdx="1" presStyleCnt="4">
        <dgm:presLayoutVars>
          <dgm:bulletEnabled val="1"/>
        </dgm:presLayoutVars>
      </dgm:prSet>
      <dgm:spPr/>
    </dgm:pt>
    <dgm:pt modelId="{D166C55F-58BB-4E81-9DBD-CFC68B69EA71}" type="pres">
      <dgm:prSet presAssocID="{A3E8F2DE-2449-4DCC-990C-F4249840E93F}" presName="spaceBetweenRectangles" presStyleCnt="0"/>
      <dgm:spPr/>
    </dgm:pt>
    <dgm:pt modelId="{A4085203-BEB3-4894-9771-F8DB0C171E3B}" type="pres">
      <dgm:prSet presAssocID="{C5A47D4F-953D-498A-B567-81B4A247598C}" presName="parentLin" presStyleCnt="0"/>
      <dgm:spPr/>
    </dgm:pt>
    <dgm:pt modelId="{892E438D-3E25-4812-85D6-9B076D6A314F}" type="pres">
      <dgm:prSet presAssocID="{C5A47D4F-953D-498A-B567-81B4A247598C}" presName="parentLeftMargin" presStyleLbl="node1" presStyleIdx="1" presStyleCnt="4"/>
      <dgm:spPr/>
    </dgm:pt>
    <dgm:pt modelId="{2B817264-2AA4-4234-AFB9-91027E9F6CD4}" type="pres">
      <dgm:prSet presAssocID="{C5A47D4F-953D-498A-B567-81B4A247598C}" presName="parentText" presStyleLbl="node1" presStyleIdx="2" presStyleCnt="4">
        <dgm:presLayoutVars>
          <dgm:chMax val="0"/>
          <dgm:bulletEnabled val="1"/>
        </dgm:presLayoutVars>
      </dgm:prSet>
      <dgm:spPr/>
    </dgm:pt>
    <dgm:pt modelId="{715CBC72-219F-415A-B6C3-99FCA23640EA}" type="pres">
      <dgm:prSet presAssocID="{C5A47D4F-953D-498A-B567-81B4A247598C}" presName="negativeSpace" presStyleCnt="0"/>
      <dgm:spPr/>
    </dgm:pt>
    <dgm:pt modelId="{CA529A6C-D222-462B-BD0B-829F48EAE0C0}" type="pres">
      <dgm:prSet presAssocID="{C5A47D4F-953D-498A-B567-81B4A247598C}" presName="childText" presStyleLbl="conFgAcc1" presStyleIdx="2" presStyleCnt="4">
        <dgm:presLayoutVars>
          <dgm:bulletEnabled val="1"/>
        </dgm:presLayoutVars>
      </dgm:prSet>
      <dgm:spPr/>
    </dgm:pt>
    <dgm:pt modelId="{22FF8EB4-5A55-425F-9698-E173B841EDC8}" type="pres">
      <dgm:prSet presAssocID="{59C37755-E145-46A6-9ACE-85DC8F6D7AE8}" presName="spaceBetweenRectangles" presStyleCnt="0"/>
      <dgm:spPr/>
    </dgm:pt>
    <dgm:pt modelId="{9B237256-AC56-441A-89FE-F3AF7D4845AB}" type="pres">
      <dgm:prSet presAssocID="{9F95360E-8D4C-49A6-BD6F-4C10F0EA814A}" presName="parentLin" presStyleCnt="0"/>
      <dgm:spPr/>
    </dgm:pt>
    <dgm:pt modelId="{B9B6B7AA-0E9F-4C05-9925-D49B202A0FBA}" type="pres">
      <dgm:prSet presAssocID="{9F95360E-8D4C-49A6-BD6F-4C10F0EA814A}" presName="parentLeftMargin" presStyleLbl="node1" presStyleIdx="2" presStyleCnt="4"/>
      <dgm:spPr/>
    </dgm:pt>
    <dgm:pt modelId="{0ED09D54-22E6-4673-9E84-1D18C6803523}" type="pres">
      <dgm:prSet presAssocID="{9F95360E-8D4C-49A6-BD6F-4C10F0EA814A}" presName="parentText" presStyleLbl="node1" presStyleIdx="3" presStyleCnt="4">
        <dgm:presLayoutVars>
          <dgm:chMax val="0"/>
          <dgm:bulletEnabled val="1"/>
        </dgm:presLayoutVars>
      </dgm:prSet>
      <dgm:spPr/>
      <dgm:t>
        <a:bodyPr/>
        <a:lstStyle/>
        <a:p>
          <a:endParaRPr lang="en-US"/>
        </a:p>
      </dgm:t>
    </dgm:pt>
    <dgm:pt modelId="{A1ECDF23-CAB1-4D69-987E-8EEABCC76915}" type="pres">
      <dgm:prSet presAssocID="{9F95360E-8D4C-49A6-BD6F-4C10F0EA814A}" presName="negativeSpace" presStyleCnt="0"/>
      <dgm:spPr/>
    </dgm:pt>
    <dgm:pt modelId="{E580B554-FF70-4584-97BF-4A27C2444ED5}" type="pres">
      <dgm:prSet presAssocID="{9F95360E-8D4C-49A6-BD6F-4C10F0EA814A}" presName="childText" presStyleLbl="conFgAcc1" presStyleIdx="3" presStyleCnt="4">
        <dgm:presLayoutVars>
          <dgm:bulletEnabled val="1"/>
        </dgm:presLayoutVars>
      </dgm:prSet>
      <dgm:spPr/>
    </dgm:pt>
  </dgm:ptLst>
  <dgm:cxnLst>
    <dgm:cxn modelId="{2E24A345-D8CA-460E-ADE6-412798817F6A}" type="presOf" srcId="{C5A47D4F-953D-498A-B567-81B4A247598C}" destId="{892E438D-3E25-4812-85D6-9B076D6A314F}" srcOrd="0" destOrd="0" presId="urn:microsoft.com/office/officeart/2005/8/layout/list1"/>
    <dgm:cxn modelId="{3707239F-6CAA-4628-9765-83CF79FFC880}" type="presOf" srcId="{9F95360E-8D4C-49A6-BD6F-4C10F0EA814A}" destId="{0ED09D54-22E6-4673-9E84-1D18C6803523}" srcOrd="1" destOrd="0" presId="urn:microsoft.com/office/officeart/2005/8/layout/list1"/>
    <dgm:cxn modelId="{74E52FD0-5A7F-4F70-AD51-AC65BCEF02AE}" type="presOf" srcId="{8FF078B8-10DD-4408-A871-E1484D8AB519}" destId="{F0395FC2-D231-47F8-A5E4-6331D80BBD77}" srcOrd="1" destOrd="0" presId="urn:microsoft.com/office/officeart/2005/8/layout/list1"/>
    <dgm:cxn modelId="{9B4F9061-AD90-4709-A41F-F01C8CBFDF85}" type="presOf" srcId="{9F95360E-8D4C-49A6-BD6F-4C10F0EA814A}" destId="{B9B6B7AA-0E9F-4C05-9925-D49B202A0FBA}" srcOrd="0" destOrd="0" presId="urn:microsoft.com/office/officeart/2005/8/layout/list1"/>
    <dgm:cxn modelId="{4D9E6AF4-7856-4B34-A370-C7FB63F8B7A3}" srcId="{67824393-121E-4026-B899-95859BA9C0EC}" destId="{C5A47D4F-953D-498A-B567-81B4A247598C}" srcOrd="2" destOrd="0" parTransId="{B57F2978-D0BE-45D3-ADC3-536035E7D224}" sibTransId="{59C37755-E145-46A6-9ACE-85DC8F6D7AE8}"/>
    <dgm:cxn modelId="{0DB25DF7-8359-49CE-A96F-B3C90756A334}" srcId="{67824393-121E-4026-B899-95859BA9C0EC}" destId="{9F95360E-8D4C-49A6-BD6F-4C10F0EA814A}" srcOrd="3" destOrd="0" parTransId="{DF653EBF-EB1E-4712-AAA1-267FCA57E9BE}" sibTransId="{E06F4DB4-B841-445C-9EB0-E9C05081A6D9}"/>
    <dgm:cxn modelId="{723CFCC2-E0BD-4E60-A89A-08F82FC1F8F9}" srcId="{67824393-121E-4026-B899-95859BA9C0EC}" destId="{ED83045C-EA9A-446D-879A-5031B5A91561}" srcOrd="1" destOrd="0" parTransId="{5A475C5F-E479-459D-8E7A-DA9CF8C1A8D6}" sibTransId="{A3E8F2DE-2449-4DCC-990C-F4249840E93F}"/>
    <dgm:cxn modelId="{1CD60B47-8D8E-45B9-BC0E-EF910065C987}" type="presOf" srcId="{67824393-121E-4026-B899-95859BA9C0EC}" destId="{DF9A3212-72CE-40B0-979D-6488BD6FA455}" srcOrd="0" destOrd="0" presId="urn:microsoft.com/office/officeart/2005/8/layout/list1"/>
    <dgm:cxn modelId="{EE5ECA0A-46D4-48FD-AE9C-9BC646BC0318}" type="presOf" srcId="{ED83045C-EA9A-446D-879A-5031B5A91561}" destId="{1AE428F2-649A-40EC-931F-ADEDF4FE41AB}" srcOrd="1" destOrd="0" presId="urn:microsoft.com/office/officeart/2005/8/layout/list1"/>
    <dgm:cxn modelId="{2A936F2E-C334-4A96-98BA-2481AB429688}" type="presOf" srcId="{8FF078B8-10DD-4408-A871-E1484D8AB519}" destId="{7CBA6486-6BD5-4EF3-8A4A-970500921D5C}" srcOrd="0" destOrd="0" presId="urn:microsoft.com/office/officeart/2005/8/layout/list1"/>
    <dgm:cxn modelId="{70FF82F9-72B3-41AF-B4A4-09EF5D80F40F}" type="presOf" srcId="{C5A47D4F-953D-498A-B567-81B4A247598C}" destId="{2B817264-2AA4-4234-AFB9-91027E9F6CD4}" srcOrd="1" destOrd="0" presId="urn:microsoft.com/office/officeart/2005/8/layout/list1"/>
    <dgm:cxn modelId="{2C1BEF57-1A7D-4170-9AED-F763FCACCFCD}" srcId="{67824393-121E-4026-B899-95859BA9C0EC}" destId="{8FF078B8-10DD-4408-A871-E1484D8AB519}" srcOrd="0" destOrd="0" parTransId="{AF28FDFB-D2D4-49B4-891A-918C43E63878}" sibTransId="{F70E90EA-C68B-4516-8220-FBEF6C18E5EF}"/>
    <dgm:cxn modelId="{87214E7F-ECA7-4CB7-8ECE-281174DF2805}" type="presOf" srcId="{ED83045C-EA9A-446D-879A-5031B5A91561}" destId="{733FF1CF-CB46-4E4C-A13F-D01D02CD69B1}" srcOrd="0" destOrd="0" presId="urn:microsoft.com/office/officeart/2005/8/layout/list1"/>
    <dgm:cxn modelId="{3E5AD144-D7D8-4222-9EC2-9B973464BA3E}" type="presParOf" srcId="{DF9A3212-72CE-40B0-979D-6488BD6FA455}" destId="{BF331FBE-F38F-4451-B00A-0F981FBEC9EA}" srcOrd="0" destOrd="0" presId="urn:microsoft.com/office/officeart/2005/8/layout/list1"/>
    <dgm:cxn modelId="{59BFEB15-F717-42DC-8124-76EA2F721F00}" type="presParOf" srcId="{BF331FBE-F38F-4451-B00A-0F981FBEC9EA}" destId="{7CBA6486-6BD5-4EF3-8A4A-970500921D5C}" srcOrd="0" destOrd="0" presId="urn:microsoft.com/office/officeart/2005/8/layout/list1"/>
    <dgm:cxn modelId="{0DA0D0B7-90E6-4CD0-BB4F-1E827A3A4545}" type="presParOf" srcId="{BF331FBE-F38F-4451-B00A-0F981FBEC9EA}" destId="{F0395FC2-D231-47F8-A5E4-6331D80BBD77}" srcOrd="1" destOrd="0" presId="urn:microsoft.com/office/officeart/2005/8/layout/list1"/>
    <dgm:cxn modelId="{CAFEC814-E8DF-49AC-82BE-A0B969D9E99C}" type="presParOf" srcId="{DF9A3212-72CE-40B0-979D-6488BD6FA455}" destId="{5CAC2876-4778-4F8B-8533-8B46938DAD9B}" srcOrd="1" destOrd="0" presId="urn:microsoft.com/office/officeart/2005/8/layout/list1"/>
    <dgm:cxn modelId="{F0E98B2E-AA52-4B38-83F2-48F47FE149B9}" type="presParOf" srcId="{DF9A3212-72CE-40B0-979D-6488BD6FA455}" destId="{69C976DF-09C6-4381-BD7E-793DFD28E4A8}" srcOrd="2" destOrd="0" presId="urn:microsoft.com/office/officeart/2005/8/layout/list1"/>
    <dgm:cxn modelId="{5B9A918C-12EC-4246-9B0D-EEABADE333E4}" type="presParOf" srcId="{DF9A3212-72CE-40B0-979D-6488BD6FA455}" destId="{D24A6E1D-966B-43FB-94DF-3C2E27C3A6CD}" srcOrd="3" destOrd="0" presId="urn:microsoft.com/office/officeart/2005/8/layout/list1"/>
    <dgm:cxn modelId="{70C0C2D1-A14F-4C45-93E0-B1CA240A74CC}" type="presParOf" srcId="{DF9A3212-72CE-40B0-979D-6488BD6FA455}" destId="{DDBC2294-9DAD-4494-89FB-F6A4449AE4E5}" srcOrd="4" destOrd="0" presId="urn:microsoft.com/office/officeart/2005/8/layout/list1"/>
    <dgm:cxn modelId="{2771F402-9950-4350-8F07-8773E54BCF25}" type="presParOf" srcId="{DDBC2294-9DAD-4494-89FB-F6A4449AE4E5}" destId="{733FF1CF-CB46-4E4C-A13F-D01D02CD69B1}" srcOrd="0" destOrd="0" presId="urn:microsoft.com/office/officeart/2005/8/layout/list1"/>
    <dgm:cxn modelId="{755FAF68-7ED9-40D4-8213-805E6603249C}" type="presParOf" srcId="{DDBC2294-9DAD-4494-89FB-F6A4449AE4E5}" destId="{1AE428F2-649A-40EC-931F-ADEDF4FE41AB}" srcOrd="1" destOrd="0" presId="urn:microsoft.com/office/officeart/2005/8/layout/list1"/>
    <dgm:cxn modelId="{A85434E1-12C9-432D-964F-7D83DD80A20E}" type="presParOf" srcId="{DF9A3212-72CE-40B0-979D-6488BD6FA455}" destId="{B4AB2649-70CF-4E4C-8EF6-D278F75E2521}" srcOrd="5" destOrd="0" presId="urn:microsoft.com/office/officeart/2005/8/layout/list1"/>
    <dgm:cxn modelId="{F43B70B6-F87A-4225-84A5-27CD3232C4BB}" type="presParOf" srcId="{DF9A3212-72CE-40B0-979D-6488BD6FA455}" destId="{40358496-16D3-45C1-8F48-6E0D8B8AE1C9}" srcOrd="6" destOrd="0" presId="urn:microsoft.com/office/officeart/2005/8/layout/list1"/>
    <dgm:cxn modelId="{E5DAA66A-AD3F-4FFE-B5C9-079BDBA81B3D}" type="presParOf" srcId="{DF9A3212-72CE-40B0-979D-6488BD6FA455}" destId="{D166C55F-58BB-4E81-9DBD-CFC68B69EA71}" srcOrd="7" destOrd="0" presId="urn:microsoft.com/office/officeart/2005/8/layout/list1"/>
    <dgm:cxn modelId="{A450750E-B95E-4BE1-82D9-C99C8E86F56F}" type="presParOf" srcId="{DF9A3212-72CE-40B0-979D-6488BD6FA455}" destId="{A4085203-BEB3-4894-9771-F8DB0C171E3B}" srcOrd="8" destOrd="0" presId="urn:microsoft.com/office/officeart/2005/8/layout/list1"/>
    <dgm:cxn modelId="{A320AF47-7AED-45C2-BBD5-9324B541BAF4}" type="presParOf" srcId="{A4085203-BEB3-4894-9771-F8DB0C171E3B}" destId="{892E438D-3E25-4812-85D6-9B076D6A314F}" srcOrd="0" destOrd="0" presId="urn:microsoft.com/office/officeart/2005/8/layout/list1"/>
    <dgm:cxn modelId="{8925FE11-71EB-4693-8468-D2EDC6FCFEE6}" type="presParOf" srcId="{A4085203-BEB3-4894-9771-F8DB0C171E3B}" destId="{2B817264-2AA4-4234-AFB9-91027E9F6CD4}" srcOrd="1" destOrd="0" presId="urn:microsoft.com/office/officeart/2005/8/layout/list1"/>
    <dgm:cxn modelId="{57313511-1C24-48D2-86A7-FE49BDD087D7}" type="presParOf" srcId="{DF9A3212-72CE-40B0-979D-6488BD6FA455}" destId="{715CBC72-219F-415A-B6C3-99FCA23640EA}" srcOrd="9" destOrd="0" presId="urn:microsoft.com/office/officeart/2005/8/layout/list1"/>
    <dgm:cxn modelId="{78BF3E3A-0D39-441E-B113-80B09A50EF78}" type="presParOf" srcId="{DF9A3212-72CE-40B0-979D-6488BD6FA455}" destId="{CA529A6C-D222-462B-BD0B-829F48EAE0C0}" srcOrd="10" destOrd="0" presId="urn:microsoft.com/office/officeart/2005/8/layout/list1"/>
    <dgm:cxn modelId="{C7F822AA-195F-4932-8103-976DF7172F8B}" type="presParOf" srcId="{DF9A3212-72CE-40B0-979D-6488BD6FA455}" destId="{22FF8EB4-5A55-425F-9698-E173B841EDC8}" srcOrd="11" destOrd="0" presId="urn:microsoft.com/office/officeart/2005/8/layout/list1"/>
    <dgm:cxn modelId="{1670A23D-2425-436E-BD35-B856838B1A9D}" type="presParOf" srcId="{DF9A3212-72CE-40B0-979D-6488BD6FA455}" destId="{9B237256-AC56-441A-89FE-F3AF7D4845AB}" srcOrd="12" destOrd="0" presId="urn:microsoft.com/office/officeart/2005/8/layout/list1"/>
    <dgm:cxn modelId="{C1279FB6-B97C-45C7-9F0D-5496B228CC23}" type="presParOf" srcId="{9B237256-AC56-441A-89FE-F3AF7D4845AB}" destId="{B9B6B7AA-0E9F-4C05-9925-D49B202A0FBA}" srcOrd="0" destOrd="0" presId="urn:microsoft.com/office/officeart/2005/8/layout/list1"/>
    <dgm:cxn modelId="{3BE6C137-8872-4BFD-9F2F-19B8661844DD}" type="presParOf" srcId="{9B237256-AC56-441A-89FE-F3AF7D4845AB}" destId="{0ED09D54-22E6-4673-9E84-1D18C6803523}" srcOrd="1" destOrd="0" presId="urn:microsoft.com/office/officeart/2005/8/layout/list1"/>
    <dgm:cxn modelId="{18D7E508-BEAC-42D7-B2AF-10156D8BF6CE}" type="presParOf" srcId="{DF9A3212-72CE-40B0-979D-6488BD6FA455}" destId="{A1ECDF23-CAB1-4D69-987E-8EEABCC76915}" srcOrd="13" destOrd="0" presId="urn:microsoft.com/office/officeart/2005/8/layout/list1"/>
    <dgm:cxn modelId="{EBF5E8B1-AF97-46D8-9E00-165FE7DB96C1}" type="presParOf" srcId="{DF9A3212-72CE-40B0-979D-6488BD6FA455}" destId="{E580B554-FF70-4584-97BF-4A27C2444ED5}" srcOrd="14"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824393-121E-4026-B899-95859BA9C0EC}"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8FF078B8-10DD-4408-A871-E1484D8AB519}">
      <dgm:prSet phldrT="[Text]"/>
      <dgm:spPr/>
      <dgm:t>
        <a:bodyPr/>
        <a:lstStyle/>
        <a:p>
          <a:r>
            <a:rPr lang="en-US" dirty="0" smtClean="0"/>
            <a:t>insufficient practice to mastery</a:t>
          </a:r>
          <a:endParaRPr lang="en-US" dirty="0"/>
        </a:p>
      </dgm:t>
    </dgm:pt>
    <dgm:pt modelId="{AF28FDFB-D2D4-49B4-891A-918C43E63878}" type="parTrans" cxnId="{2C1BEF57-1A7D-4170-9AED-F763FCACCFCD}">
      <dgm:prSet/>
      <dgm:spPr/>
      <dgm:t>
        <a:bodyPr/>
        <a:lstStyle/>
        <a:p>
          <a:endParaRPr lang="en-US"/>
        </a:p>
      </dgm:t>
    </dgm:pt>
    <dgm:pt modelId="{F70E90EA-C68B-4516-8220-FBEF6C18E5EF}" type="sibTrans" cxnId="{2C1BEF57-1A7D-4170-9AED-F763FCACCFCD}">
      <dgm:prSet/>
      <dgm:spPr/>
      <dgm:t>
        <a:bodyPr/>
        <a:lstStyle/>
        <a:p>
          <a:endParaRPr lang="en-US"/>
        </a:p>
      </dgm:t>
    </dgm:pt>
    <dgm:pt modelId="{ED83045C-EA9A-446D-879A-5031B5A91561}">
      <dgm:prSet phldrT="[Text]"/>
      <dgm:spPr/>
      <dgm:t>
        <a:bodyPr/>
        <a:lstStyle/>
        <a:p>
          <a:r>
            <a:rPr lang="en-US" dirty="0" smtClean="0"/>
            <a:t>missing school </a:t>
          </a:r>
          <a:endParaRPr lang="en-US" dirty="0"/>
        </a:p>
      </dgm:t>
    </dgm:pt>
    <dgm:pt modelId="{5A475C5F-E479-459D-8E7A-DA9CF8C1A8D6}" type="parTrans" cxnId="{723CFCC2-E0BD-4E60-A89A-08F82FC1F8F9}">
      <dgm:prSet/>
      <dgm:spPr/>
      <dgm:t>
        <a:bodyPr/>
        <a:lstStyle/>
        <a:p>
          <a:endParaRPr lang="en-US"/>
        </a:p>
      </dgm:t>
    </dgm:pt>
    <dgm:pt modelId="{A3E8F2DE-2449-4DCC-990C-F4249840E93F}" type="sibTrans" cxnId="{723CFCC2-E0BD-4E60-A89A-08F82FC1F8F9}">
      <dgm:prSet/>
      <dgm:spPr/>
      <dgm:t>
        <a:bodyPr/>
        <a:lstStyle/>
        <a:p>
          <a:endParaRPr lang="en-US"/>
        </a:p>
      </dgm:t>
    </dgm:pt>
    <dgm:pt modelId="{C5A47D4F-953D-498A-B567-81B4A247598C}">
      <dgm:prSet phldrT="[Text]"/>
      <dgm:spPr/>
      <dgm:t>
        <a:bodyPr/>
        <a:lstStyle/>
        <a:p>
          <a:r>
            <a:rPr lang="en-US" dirty="0" smtClean="0"/>
            <a:t>Language processing </a:t>
          </a:r>
          <a:endParaRPr lang="en-US" dirty="0"/>
        </a:p>
      </dgm:t>
    </dgm:pt>
    <dgm:pt modelId="{B57F2978-D0BE-45D3-ADC3-536035E7D224}" type="parTrans" cxnId="{4D9E6AF4-7856-4B34-A370-C7FB63F8B7A3}">
      <dgm:prSet/>
      <dgm:spPr/>
      <dgm:t>
        <a:bodyPr/>
        <a:lstStyle/>
        <a:p>
          <a:endParaRPr lang="en-US"/>
        </a:p>
      </dgm:t>
    </dgm:pt>
    <dgm:pt modelId="{59C37755-E145-46A6-9ACE-85DC8F6D7AE8}" type="sibTrans" cxnId="{4D9E6AF4-7856-4B34-A370-C7FB63F8B7A3}">
      <dgm:prSet/>
      <dgm:spPr/>
      <dgm:t>
        <a:bodyPr/>
        <a:lstStyle/>
        <a:p>
          <a:endParaRPr lang="en-US"/>
        </a:p>
      </dgm:t>
    </dgm:pt>
    <dgm:pt modelId="{9F95360E-8D4C-49A6-BD6F-4C10F0EA814A}">
      <dgm:prSet phldrT="[Text]"/>
      <dgm:spPr/>
      <dgm:t>
        <a:bodyPr/>
        <a:lstStyle/>
        <a:p>
          <a:r>
            <a:rPr lang="en-US" dirty="0" smtClean="0"/>
            <a:t>Second Language </a:t>
          </a:r>
          <a:endParaRPr lang="en-US" dirty="0"/>
        </a:p>
      </dgm:t>
    </dgm:pt>
    <dgm:pt modelId="{DF653EBF-EB1E-4712-AAA1-267FCA57E9BE}" type="parTrans" cxnId="{0DB25DF7-8359-49CE-A96F-B3C90756A334}">
      <dgm:prSet/>
      <dgm:spPr/>
      <dgm:t>
        <a:bodyPr/>
        <a:lstStyle/>
        <a:p>
          <a:endParaRPr lang="en-US"/>
        </a:p>
      </dgm:t>
    </dgm:pt>
    <dgm:pt modelId="{E06F4DB4-B841-445C-9EB0-E9C05081A6D9}" type="sibTrans" cxnId="{0DB25DF7-8359-49CE-A96F-B3C90756A334}">
      <dgm:prSet/>
      <dgm:spPr/>
      <dgm:t>
        <a:bodyPr/>
        <a:lstStyle/>
        <a:p>
          <a:endParaRPr lang="en-US"/>
        </a:p>
      </dgm:t>
    </dgm:pt>
    <dgm:pt modelId="{DF9A3212-72CE-40B0-979D-6488BD6FA455}" type="pres">
      <dgm:prSet presAssocID="{67824393-121E-4026-B899-95859BA9C0EC}" presName="linear" presStyleCnt="0">
        <dgm:presLayoutVars>
          <dgm:dir/>
          <dgm:animLvl val="lvl"/>
          <dgm:resizeHandles val="exact"/>
        </dgm:presLayoutVars>
      </dgm:prSet>
      <dgm:spPr/>
    </dgm:pt>
    <dgm:pt modelId="{BF331FBE-F38F-4451-B00A-0F981FBEC9EA}" type="pres">
      <dgm:prSet presAssocID="{8FF078B8-10DD-4408-A871-E1484D8AB519}" presName="parentLin" presStyleCnt="0"/>
      <dgm:spPr/>
    </dgm:pt>
    <dgm:pt modelId="{7CBA6486-6BD5-4EF3-8A4A-970500921D5C}" type="pres">
      <dgm:prSet presAssocID="{8FF078B8-10DD-4408-A871-E1484D8AB519}" presName="parentLeftMargin" presStyleLbl="node1" presStyleIdx="0" presStyleCnt="4"/>
      <dgm:spPr/>
    </dgm:pt>
    <dgm:pt modelId="{F0395FC2-D231-47F8-A5E4-6331D80BBD77}" type="pres">
      <dgm:prSet presAssocID="{8FF078B8-10DD-4408-A871-E1484D8AB519}" presName="parentText" presStyleLbl="node1" presStyleIdx="0" presStyleCnt="4">
        <dgm:presLayoutVars>
          <dgm:chMax val="0"/>
          <dgm:bulletEnabled val="1"/>
        </dgm:presLayoutVars>
      </dgm:prSet>
      <dgm:spPr/>
    </dgm:pt>
    <dgm:pt modelId="{5CAC2876-4778-4F8B-8533-8B46938DAD9B}" type="pres">
      <dgm:prSet presAssocID="{8FF078B8-10DD-4408-A871-E1484D8AB519}" presName="negativeSpace" presStyleCnt="0"/>
      <dgm:spPr/>
    </dgm:pt>
    <dgm:pt modelId="{69C976DF-09C6-4381-BD7E-793DFD28E4A8}" type="pres">
      <dgm:prSet presAssocID="{8FF078B8-10DD-4408-A871-E1484D8AB519}" presName="childText" presStyleLbl="conFgAcc1" presStyleIdx="0" presStyleCnt="4">
        <dgm:presLayoutVars>
          <dgm:bulletEnabled val="1"/>
        </dgm:presLayoutVars>
      </dgm:prSet>
      <dgm:spPr/>
    </dgm:pt>
    <dgm:pt modelId="{D24A6E1D-966B-43FB-94DF-3C2E27C3A6CD}" type="pres">
      <dgm:prSet presAssocID="{F70E90EA-C68B-4516-8220-FBEF6C18E5EF}" presName="spaceBetweenRectangles" presStyleCnt="0"/>
      <dgm:spPr/>
    </dgm:pt>
    <dgm:pt modelId="{DDBC2294-9DAD-4494-89FB-F6A4449AE4E5}" type="pres">
      <dgm:prSet presAssocID="{ED83045C-EA9A-446D-879A-5031B5A91561}" presName="parentLin" presStyleCnt="0"/>
      <dgm:spPr/>
    </dgm:pt>
    <dgm:pt modelId="{733FF1CF-CB46-4E4C-A13F-D01D02CD69B1}" type="pres">
      <dgm:prSet presAssocID="{ED83045C-EA9A-446D-879A-5031B5A91561}" presName="parentLeftMargin" presStyleLbl="node1" presStyleIdx="0" presStyleCnt="4"/>
      <dgm:spPr/>
    </dgm:pt>
    <dgm:pt modelId="{1AE428F2-649A-40EC-931F-ADEDF4FE41AB}" type="pres">
      <dgm:prSet presAssocID="{ED83045C-EA9A-446D-879A-5031B5A91561}" presName="parentText" presStyleLbl="node1" presStyleIdx="1" presStyleCnt="4">
        <dgm:presLayoutVars>
          <dgm:chMax val="0"/>
          <dgm:bulletEnabled val="1"/>
        </dgm:presLayoutVars>
      </dgm:prSet>
      <dgm:spPr/>
      <dgm:t>
        <a:bodyPr/>
        <a:lstStyle/>
        <a:p>
          <a:endParaRPr lang="en-US"/>
        </a:p>
      </dgm:t>
    </dgm:pt>
    <dgm:pt modelId="{B4AB2649-70CF-4E4C-8EF6-D278F75E2521}" type="pres">
      <dgm:prSet presAssocID="{ED83045C-EA9A-446D-879A-5031B5A91561}" presName="negativeSpace" presStyleCnt="0"/>
      <dgm:spPr/>
    </dgm:pt>
    <dgm:pt modelId="{40358496-16D3-45C1-8F48-6E0D8B8AE1C9}" type="pres">
      <dgm:prSet presAssocID="{ED83045C-EA9A-446D-879A-5031B5A91561}" presName="childText" presStyleLbl="conFgAcc1" presStyleIdx="1" presStyleCnt="4">
        <dgm:presLayoutVars>
          <dgm:bulletEnabled val="1"/>
        </dgm:presLayoutVars>
      </dgm:prSet>
      <dgm:spPr/>
    </dgm:pt>
    <dgm:pt modelId="{D166C55F-58BB-4E81-9DBD-CFC68B69EA71}" type="pres">
      <dgm:prSet presAssocID="{A3E8F2DE-2449-4DCC-990C-F4249840E93F}" presName="spaceBetweenRectangles" presStyleCnt="0"/>
      <dgm:spPr/>
    </dgm:pt>
    <dgm:pt modelId="{A4085203-BEB3-4894-9771-F8DB0C171E3B}" type="pres">
      <dgm:prSet presAssocID="{C5A47D4F-953D-498A-B567-81B4A247598C}" presName="parentLin" presStyleCnt="0"/>
      <dgm:spPr/>
    </dgm:pt>
    <dgm:pt modelId="{892E438D-3E25-4812-85D6-9B076D6A314F}" type="pres">
      <dgm:prSet presAssocID="{C5A47D4F-953D-498A-B567-81B4A247598C}" presName="parentLeftMargin" presStyleLbl="node1" presStyleIdx="1" presStyleCnt="4"/>
      <dgm:spPr/>
    </dgm:pt>
    <dgm:pt modelId="{2B817264-2AA4-4234-AFB9-91027E9F6CD4}" type="pres">
      <dgm:prSet presAssocID="{C5A47D4F-953D-498A-B567-81B4A247598C}" presName="parentText" presStyleLbl="node1" presStyleIdx="2" presStyleCnt="4">
        <dgm:presLayoutVars>
          <dgm:chMax val="0"/>
          <dgm:bulletEnabled val="1"/>
        </dgm:presLayoutVars>
      </dgm:prSet>
      <dgm:spPr/>
    </dgm:pt>
    <dgm:pt modelId="{715CBC72-219F-415A-B6C3-99FCA23640EA}" type="pres">
      <dgm:prSet presAssocID="{C5A47D4F-953D-498A-B567-81B4A247598C}" presName="negativeSpace" presStyleCnt="0"/>
      <dgm:spPr/>
    </dgm:pt>
    <dgm:pt modelId="{CA529A6C-D222-462B-BD0B-829F48EAE0C0}" type="pres">
      <dgm:prSet presAssocID="{C5A47D4F-953D-498A-B567-81B4A247598C}" presName="childText" presStyleLbl="conFgAcc1" presStyleIdx="2" presStyleCnt="4">
        <dgm:presLayoutVars>
          <dgm:bulletEnabled val="1"/>
        </dgm:presLayoutVars>
      </dgm:prSet>
      <dgm:spPr/>
    </dgm:pt>
    <dgm:pt modelId="{22FF8EB4-5A55-425F-9698-E173B841EDC8}" type="pres">
      <dgm:prSet presAssocID="{59C37755-E145-46A6-9ACE-85DC8F6D7AE8}" presName="spaceBetweenRectangles" presStyleCnt="0"/>
      <dgm:spPr/>
    </dgm:pt>
    <dgm:pt modelId="{9B237256-AC56-441A-89FE-F3AF7D4845AB}" type="pres">
      <dgm:prSet presAssocID="{9F95360E-8D4C-49A6-BD6F-4C10F0EA814A}" presName="parentLin" presStyleCnt="0"/>
      <dgm:spPr/>
    </dgm:pt>
    <dgm:pt modelId="{B9B6B7AA-0E9F-4C05-9925-D49B202A0FBA}" type="pres">
      <dgm:prSet presAssocID="{9F95360E-8D4C-49A6-BD6F-4C10F0EA814A}" presName="parentLeftMargin" presStyleLbl="node1" presStyleIdx="2" presStyleCnt="4"/>
      <dgm:spPr/>
    </dgm:pt>
    <dgm:pt modelId="{0ED09D54-22E6-4673-9E84-1D18C6803523}" type="pres">
      <dgm:prSet presAssocID="{9F95360E-8D4C-49A6-BD6F-4C10F0EA814A}" presName="parentText" presStyleLbl="node1" presStyleIdx="3" presStyleCnt="4">
        <dgm:presLayoutVars>
          <dgm:chMax val="0"/>
          <dgm:bulletEnabled val="1"/>
        </dgm:presLayoutVars>
      </dgm:prSet>
      <dgm:spPr/>
      <dgm:t>
        <a:bodyPr/>
        <a:lstStyle/>
        <a:p>
          <a:endParaRPr lang="en-US"/>
        </a:p>
      </dgm:t>
    </dgm:pt>
    <dgm:pt modelId="{A1ECDF23-CAB1-4D69-987E-8EEABCC76915}" type="pres">
      <dgm:prSet presAssocID="{9F95360E-8D4C-49A6-BD6F-4C10F0EA814A}" presName="negativeSpace" presStyleCnt="0"/>
      <dgm:spPr/>
    </dgm:pt>
    <dgm:pt modelId="{E580B554-FF70-4584-97BF-4A27C2444ED5}" type="pres">
      <dgm:prSet presAssocID="{9F95360E-8D4C-49A6-BD6F-4C10F0EA814A}" presName="childText" presStyleLbl="conFgAcc1" presStyleIdx="3" presStyleCnt="4">
        <dgm:presLayoutVars>
          <dgm:bulletEnabled val="1"/>
        </dgm:presLayoutVars>
      </dgm:prSet>
      <dgm:spPr/>
    </dgm:pt>
  </dgm:ptLst>
  <dgm:cxnLst>
    <dgm:cxn modelId="{723CFCC2-E0BD-4E60-A89A-08F82FC1F8F9}" srcId="{67824393-121E-4026-B899-95859BA9C0EC}" destId="{ED83045C-EA9A-446D-879A-5031B5A91561}" srcOrd="1" destOrd="0" parTransId="{5A475C5F-E479-459D-8E7A-DA9CF8C1A8D6}" sibTransId="{A3E8F2DE-2449-4DCC-990C-F4249840E93F}"/>
    <dgm:cxn modelId="{46C253B0-3D5C-452B-AFC5-172BFB8E9221}" type="presOf" srcId="{ED83045C-EA9A-446D-879A-5031B5A91561}" destId="{1AE428F2-649A-40EC-931F-ADEDF4FE41AB}" srcOrd="1" destOrd="0" presId="urn:microsoft.com/office/officeart/2005/8/layout/list1"/>
    <dgm:cxn modelId="{D6D798FC-95B0-466A-ADAF-7E029CEFE3D0}" type="presOf" srcId="{8FF078B8-10DD-4408-A871-E1484D8AB519}" destId="{7CBA6486-6BD5-4EF3-8A4A-970500921D5C}" srcOrd="0" destOrd="0" presId="urn:microsoft.com/office/officeart/2005/8/layout/list1"/>
    <dgm:cxn modelId="{0741E740-B71F-47C5-95CE-2079288ECFD0}" type="presOf" srcId="{67824393-121E-4026-B899-95859BA9C0EC}" destId="{DF9A3212-72CE-40B0-979D-6488BD6FA455}" srcOrd="0" destOrd="0" presId="urn:microsoft.com/office/officeart/2005/8/layout/list1"/>
    <dgm:cxn modelId="{4D9E6AF4-7856-4B34-A370-C7FB63F8B7A3}" srcId="{67824393-121E-4026-B899-95859BA9C0EC}" destId="{C5A47D4F-953D-498A-B567-81B4A247598C}" srcOrd="2" destOrd="0" parTransId="{B57F2978-D0BE-45D3-ADC3-536035E7D224}" sibTransId="{59C37755-E145-46A6-9ACE-85DC8F6D7AE8}"/>
    <dgm:cxn modelId="{FCA8E349-919D-49C6-91FA-AAF27073C7BA}" type="presOf" srcId="{C5A47D4F-953D-498A-B567-81B4A247598C}" destId="{2B817264-2AA4-4234-AFB9-91027E9F6CD4}" srcOrd="1" destOrd="0" presId="urn:microsoft.com/office/officeart/2005/8/layout/list1"/>
    <dgm:cxn modelId="{BD681732-5606-4FA3-85B5-DB5846B567D0}" type="presOf" srcId="{9F95360E-8D4C-49A6-BD6F-4C10F0EA814A}" destId="{B9B6B7AA-0E9F-4C05-9925-D49B202A0FBA}" srcOrd="0" destOrd="0" presId="urn:microsoft.com/office/officeart/2005/8/layout/list1"/>
    <dgm:cxn modelId="{2C1BEF57-1A7D-4170-9AED-F763FCACCFCD}" srcId="{67824393-121E-4026-B899-95859BA9C0EC}" destId="{8FF078B8-10DD-4408-A871-E1484D8AB519}" srcOrd="0" destOrd="0" parTransId="{AF28FDFB-D2D4-49B4-891A-918C43E63878}" sibTransId="{F70E90EA-C68B-4516-8220-FBEF6C18E5EF}"/>
    <dgm:cxn modelId="{27D417ED-CE55-42B5-B3BE-D79B87013061}" type="presOf" srcId="{ED83045C-EA9A-446D-879A-5031B5A91561}" destId="{733FF1CF-CB46-4E4C-A13F-D01D02CD69B1}" srcOrd="0" destOrd="0" presId="urn:microsoft.com/office/officeart/2005/8/layout/list1"/>
    <dgm:cxn modelId="{F440584E-E978-43DB-88B6-EB9AEF388959}" type="presOf" srcId="{8FF078B8-10DD-4408-A871-E1484D8AB519}" destId="{F0395FC2-D231-47F8-A5E4-6331D80BBD77}" srcOrd="1" destOrd="0" presId="urn:microsoft.com/office/officeart/2005/8/layout/list1"/>
    <dgm:cxn modelId="{07256438-BA61-4B98-88C2-1E13A027D102}" type="presOf" srcId="{9F95360E-8D4C-49A6-BD6F-4C10F0EA814A}" destId="{0ED09D54-22E6-4673-9E84-1D18C6803523}" srcOrd="1" destOrd="0" presId="urn:microsoft.com/office/officeart/2005/8/layout/list1"/>
    <dgm:cxn modelId="{15959E70-FD91-442E-8A5B-3E255F89DBD5}" type="presOf" srcId="{C5A47D4F-953D-498A-B567-81B4A247598C}" destId="{892E438D-3E25-4812-85D6-9B076D6A314F}" srcOrd="0" destOrd="0" presId="urn:microsoft.com/office/officeart/2005/8/layout/list1"/>
    <dgm:cxn modelId="{0DB25DF7-8359-49CE-A96F-B3C90756A334}" srcId="{67824393-121E-4026-B899-95859BA9C0EC}" destId="{9F95360E-8D4C-49A6-BD6F-4C10F0EA814A}" srcOrd="3" destOrd="0" parTransId="{DF653EBF-EB1E-4712-AAA1-267FCA57E9BE}" sibTransId="{E06F4DB4-B841-445C-9EB0-E9C05081A6D9}"/>
    <dgm:cxn modelId="{7E1D09DB-F97A-4F06-AA4A-2028C23A043B}" type="presParOf" srcId="{DF9A3212-72CE-40B0-979D-6488BD6FA455}" destId="{BF331FBE-F38F-4451-B00A-0F981FBEC9EA}" srcOrd="0" destOrd="0" presId="urn:microsoft.com/office/officeart/2005/8/layout/list1"/>
    <dgm:cxn modelId="{70E1387B-C5AE-4C84-AE45-F2EC86A991D3}" type="presParOf" srcId="{BF331FBE-F38F-4451-B00A-0F981FBEC9EA}" destId="{7CBA6486-6BD5-4EF3-8A4A-970500921D5C}" srcOrd="0" destOrd="0" presId="urn:microsoft.com/office/officeart/2005/8/layout/list1"/>
    <dgm:cxn modelId="{54D5FB7E-B476-4F5A-8CD8-9FBF31B89E7E}" type="presParOf" srcId="{BF331FBE-F38F-4451-B00A-0F981FBEC9EA}" destId="{F0395FC2-D231-47F8-A5E4-6331D80BBD77}" srcOrd="1" destOrd="0" presId="urn:microsoft.com/office/officeart/2005/8/layout/list1"/>
    <dgm:cxn modelId="{BDF5D942-3629-4733-B646-5CEEBADE5EB0}" type="presParOf" srcId="{DF9A3212-72CE-40B0-979D-6488BD6FA455}" destId="{5CAC2876-4778-4F8B-8533-8B46938DAD9B}" srcOrd="1" destOrd="0" presId="urn:microsoft.com/office/officeart/2005/8/layout/list1"/>
    <dgm:cxn modelId="{87A718CC-0DA9-41B1-9234-54056CC16F62}" type="presParOf" srcId="{DF9A3212-72CE-40B0-979D-6488BD6FA455}" destId="{69C976DF-09C6-4381-BD7E-793DFD28E4A8}" srcOrd="2" destOrd="0" presId="urn:microsoft.com/office/officeart/2005/8/layout/list1"/>
    <dgm:cxn modelId="{9D184AAE-AA5E-440B-AD54-96DB20E31D94}" type="presParOf" srcId="{DF9A3212-72CE-40B0-979D-6488BD6FA455}" destId="{D24A6E1D-966B-43FB-94DF-3C2E27C3A6CD}" srcOrd="3" destOrd="0" presId="urn:microsoft.com/office/officeart/2005/8/layout/list1"/>
    <dgm:cxn modelId="{A15F9E64-A8A9-40DC-96C8-29BC8A0E5301}" type="presParOf" srcId="{DF9A3212-72CE-40B0-979D-6488BD6FA455}" destId="{DDBC2294-9DAD-4494-89FB-F6A4449AE4E5}" srcOrd="4" destOrd="0" presId="urn:microsoft.com/office/officeart/2005/8/layout/list1"/>
    <dgm:cxn modelId="{EF13FF39-A452-4549-B637-7DA8F21D559D}" type="presParOf" srcId="{DDBC2294-9DAD-4494-89FB-F6A4449AE4E5}" destId="{733FF1CF-CB46-4E4C-A13F-D01D02CD69B1}" srcOrd="0" destOrd="0" presId="urn:microsoft.com/office/officeart/2005/8/layout/list1"/>
    <dgm:cxn modelId="{E4442776-C310-41E6-A66A-44C6AD3392A4}" type="presParOf" srcId="{DDBC2294-9DAD-4494-89FB-F6A4449AE4E5}" destId="{1AE428F2-649A-40EC-931F-ADEDF4FE41AB}" srcOrd="1" destOrd="0" presId="urn:microsoft.com/office/officeart/2005/8/layout/list1"/>
    <dgm:cxn modelId="{F3E13978-1390-4C46-B8B5-E70A0CEFBEA8}" type="presParOf" srcId="{DF9A3212-72CE-40B0-979D-6488BD6FA455}" destId="{B4AB2649-70CF-4E4C-8EF6-D278F75E2521}" srcOrd="5" destOrd="0" presId="urn:microsoft.com/office/officeart/2005/8/layout/list1"/>
    <dgm:cxn modelId="{33D84A0A-DC66-4110-9644-9B2D7028854E}" type="presParOf" srcId="{DF9A3212-72CE-40B0-979D-6488BD6FA455}" destId="{40358496-16D3-45C1-8F48-6E0D8B8AE1C9}" srcOrd="6" destOrd="0" presId="urn:microsoft.com/office/officeart/2005/8/layout/list1"/>
    <dgm:cxn modelId="{A4CF7BB2-0CC9-40A6-BA9E-EA0A41DDC63A}" type="presParOf" srcId="{DF9A3212-72CE-40B0-979D-6488BD6FA455}" destId="{D166C55F-58BB-4E81-9DBD-CFC68B69EA71}" srcOrd="7" destOrd="0" presId="urn:microsoft.com/office/officeart/2005/8/layout/list1"/>
    <dgm:cxn modelId="{9036E5C6-9142-4949-8003-736DC4EBA1BE}" type="presParOf" srcId="{DF9A3212-72CE-40B0-979D-6488BD6FA455}" destId="{A4085203-BEB3-4894-9771-F8DB0C171E3B}" srcOrd="8" destOrd="0" presId="urn:microsoft.com/office/officeart/2005/8/layout/list1"/>
    <dgm:cxn modelId="{11881FDD-5CB4-46A0-99CA-EF4ED24DA108}" type="presParOf" srcId="{A4085203-BEB3-4894-9771-F8DB0C171E3B}" destId="{892E438D-3E25-4812-85D6-9B076D6A314F}" srcOrd="0" destOrd="0" presId="urn:microsoft.com/office/officeart/2005/8/layout/list1"/>
    <dgm:cxn modelId="{E73E45CC-1647-417C-BEC2-7CE8B48DD703}" type="presParOf" srcId="{A4085203-BEB3-4894-9771-F8DB0C171E3B}" destId="{2B817264-2AA4-4234-AFB9-91027E9F6CD4}" srcOrd="1" destOrd="0" presId="urn:microsoft.com/office/officeart/2005/8/layout/list1"/>
    <dgm:cxn modelId="{CF31E68A-BFAA-4854-8209-4A2031050D76}" type="presParOf" srcId="{DF9A3212-72CE-40B0-979D-6488BD6FA455}" destId="{715CBC72-219F-415A-B6C3-99FCA23640EA}" srcOrd="9" destOrd="0" presId="urn:microsoft.com/office/officeart/2005/8/layout/list1"/>
    <dgm:cxn modelId="{C67291D5-6E0B-4006-B1A3-66249FC57E04}" type="presParOf" srcId="{DF9A3212-72CE-40B0-979D-6488BD6FA455}" destId="{CA529A6C-D222-462B-BD0B-829F48EAE0C0}" srcOrd="10" destOrd="0" presId="urn:microsoft.com/office/officeart/2005/8/layout/list1"/>
    <dgm:cxn modelId="{92F94E70-B005-4A7E-A089-0325D15DBC1C}" type="presParOf" srcId="{DF9A3212-72CE-40B0-979D-6488BD6FA455}" destId="{22FF8EB4-5A55-425F-9698-E173B841EDC8}" srcOrd="11" destOrd="0" presId="urn:microsoft.com/office/officeart/2005/8/layout/list1"/>
    <dgm:cxn modelId="{D28DBB44-DFAF-4FB6-B20F-D0614DD667A1}" type="presParOf" srcId="{DF9A3212-72CE-40B0-979D-6488BD6FA455}" destId="{9B237256-AC56-441A-89FE-F3AF7D4845AB}" srcOrd="12" destOrd="0" presId="urn:microsoft.com/office/officeart/2005/8/layout/list1"/>
    <dgm:cxn modelId="{61EE2D51-50BF-4FA1-8E2A-09E4E7CF4BBA}" type="presParOf" srcId="{9B237256-AC56-441A-89FE-F3AF7D4845AB}" destId="{B9B6B7AA-0E9F-4C05-9925-D49B202A0FBA}" srcOrd="0" destOrd="0" presId="urn:microsoft.com/office/officeart/2005/8/layout/list1"/>
    <dgm:cxn modelId="{2CFE3DFA-88B0-4030-AB76-12CAE4179DCC}" type="presParOf" srcId="{9B237256-AC56-441A-89FE-F3AF7D4845AB}" destId="{0ED09D54-22E6-4673-9E84-1D18C6803523}" srcOrd="1" destOrd="0" presId="urn:microsoft.com/office/officeart/2005/8/layout/list1"/>
    <dgm:cxn modelId="{818ECD9A-31B1-4BF0-A011-7ED07AD634FE}" type="presParOf" srcId="{DF9A3212-72CE-40B0-979D-6488BD6FA455}" destId="{A1ECDF23-CAB1-4D69-987E-8EEABCC76915}" srcOrd="13" destOrd="0" presId="urn:microsoft.com/office/officeart/2005/8/layout/list1"/>
    <dgm:cxn modelId="{D6F0F9BB-D6B5-4F0C-8A22-EC6A756766A7}" type="presParOf" srcId="{DF9A3212-72CE-40B0-979D-6488BD6FA455}" destId="{E580B554-FF70-4584-97BF-4A27C2444ED5}" srcOrd="14"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6E072E9-EAED-49B5-9F0A-4E1378DE4B43}"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en-US"/>
        </a:p>
      </dgm:t>
    </dgm:pt>
    <dgm:pt modelId="{07D65900-AADA-4984-95E5-66BDC988FF33}">
      <dgm:prSet phldrT="[Text]" custT="1"/>
      <dgm:spPr/>
      <dgm:t>
        <a:bodyPr/>
        <a:lstStyle/>
        <a:p>
          <a:r>
            <a:rPr lang="en-US" sz="2800" dirty="0" smtClean="0">
              <a:solidFill>
                <a:schemeClr val="tx1"/>
              </a:solidFill>
            </a:rPr>
            <a:t>State Goal Purpose (30 sec) </a:t>
          </a:r>
          <a:endParaRPr lang="en-US" sz="2800" dirty="0">
            <a:solidFill>
              <a:schemeClr val="tx1"/>
            </a:solidFill>
          </a:endParaRPr>
        </a:p>
      </dgm:t>
    </dgm:pt>
    <dgm:pt modelId="{C6DAB5EE-A316-4BBF-8618-0C2C6FDC0D62}" type="parTrans" cxnId="{5E2CE1EF-9662-4A5C-A8B0-920B99EDB631}">
      <dgm:prSet/>
      <dgm:spPr/>
      <dgm:t>
        <a:bodyPr/>
        <a:lstStyle/>
        <a:p>
          <a:endParaRPr lang="en-US"/>
        </a:p>
      </dgm:t>
    </dgm:pt>
    <dgm:pt modelId="{CC756BFF-F900-4621-BBA3-8399A9F2E998}" type="sibTrans" cxnId="{5E2CE1EF-9662-4A5C-A8B0-920B99EDB631}">
      <dgm:prSet/>
      <dgm:spPr/>
      <dgm:t>
        <a:bodyPr/>
        <a:lstStyle/>
        <a:p>
          <a:endParaRPr lang="en-US"/>
        </a:p>
      </dgm:t>
    </dgm:pt>
    <dgm:pt modelId="{F6C6434A-D690-47BF-9AC2-DC45277C0D0E}">
      <dgm:prSet phldrT="[Text]" custT="1"/>
      <dgm:spPr/>
      <dgm:t>
        <a:bodyPr/>
        <a:lstStyle/>
        <a:p>
          <a:r>
            <a:rPr lang="en-US" sz="2800" dirty="0" smtClean="0">
              <a:solidFill>
                <a:schemeClr val="tx1"/>
              </a:solidFill>
            </a:rPr>
            <a:t>Application (10 min) </a:t>
          </a:r>
          <a:endParaRPr lang="en-US" sz="2800" dirty="0">
            <a:solidFill>
              <a:schemeClr val="tx1"/>
            </a:solidFill>
          </a:endParaRPr>
        </a:p>
      </dgm:t>
    </dgm:pt>
    <dgm:pt modelId="{61F14753-BACF-4914-8B40-C82E9B6533AF}" type="parTrans" cxnId="{D41BF381-DEB9-43D6-BC2C-D8274798CE81}">
      <dgm:prSet/>
      <dgm:spPr/>
      <dgm:t>
        <a:bodyPr/>
        <a:lstStyle/>
        <a:p>
          <a:endParaRPr lang="en-US"/>
        </a:p>
      </dgm:t>
    </dgm:pt>
    <dgm:pt modelId="{9FB4025D-1A89-4A8C-9F1C-D6A3DE8C66EA}" type="sibTrans" cxnId="{D41BF381-DEB9-43D6-BC2C-D8274798CE81}">
      <dgm:prSet/>
      <dgm:spPr/>
      <dgm:t>
        <a:bodyPr/>
        <a:lstStyle/>
        <a:p>
          <a:endParaRPr lang="en-US"/>
        </a:p>
      </dgm:t>
    </dgm:pt>
    <dgm:pt modelId="{0820E61F-6A0E-4F9B-9B70-FE3CC8FA279F}">
      <dgm:prSet phldrT="[Text]" custT="1"/>
      <dgm:spPr/>
      <dgm:t>
        <a:bodyPr/>
        <a:lstStyle/>
        <a:p>
          <a:r>
            <a:rPr lang="en-US" sz="2800" dirty="0" smtClean="0">
              <a:solidFill>
                <a:schemeClr val="tx1"/>
              </a:solidFill>
            </a:rPr>
            <a:t>Review Previous Learning  (5 min)</a:t>
          </a:r>
          <a:endParaRPr lang="en-US" sz="2800" dirty="0">
            <a:solidFill>
              <a:schemeClr val="tx1"/>
            </a:solidFill>
          </a:endParaRPr>
        </a:p>
      </dgm:t>
    </dgm:pt>
    <dgm:pt modelId="{A8940110-E4B3-4F3E-8491-63AD51B6B25B}" type="parTrans" cxnId="{483A1964-7E1F-47F6-90E7-C24868CE28B5}">
      <dgm:prSet/>
      <dgm:spPr/>
      <dgm:t>
        <a:bodyPr/>
        <a:lstStyle/>
        <a:p>
          <a:endParaRPr lang="en-US"/>
        </a:p>
      </dgm:t>
    </dgm:pt>
    <dgm:pt modelId="{DE14B682-659C-4BDA-ACC8-C0F48D7A29C1}" type="sibTrans" cxnId="{483A1964-7E1F-47F6-90E7-C24868CE28B5}">
      <dgm:prSet/>
      <dgm:spPr/>
      <dgm:t>
        <a:bodyPr/>
        <a:lstStyle/>
        <a:p>
          <a:endParaRPr lang="en-US"/>
        </a:p>
      </dgm:t>
    </dgm:pt>
    <dgm:pt modelId="{73323308-E259-406A-BF48-4B894F362E9E}">
      <dgm:prSet phldrT="[Text]" custT="1"/>
      <dgm:spPr/>
      <dgm:t>
        <a:bodyPr/>
        <a:lstStyle/>
        <a:p>
          <a:r>
            <a:rPr lang="en-US" sz="2800" dirty="0" smtClean="0">
              <a:solidFill>
                <a:schemeClr val="tx1"/>
              </a:solidFill>
            </a:rPr>
            <a:t>Teach New Skill (5 min)</a:t>
          </a:r>
          <a:endParaRPr lang="en-US" sz="2800" dirty="0">
            <a:solidFill>
              <a:schemeClr val="tx1"/>
            </a:solidFill>
          </a:endParaRPr>
        </a:p>
      </dgm:t>
    </dgm:pt>
    <dgm:pt modelId="{C09FEB91-6ACB-41FC-AD48-3D908144E752}" type="parTrans" cxnId="{EBF68C00-5551-48D1-9F08-BE17298FCD3D}">
      <dgm:prSet/>
      <dgm:spPr/>
      <dgm:t>
        <a:bodyPr/>
        <a:lstStyle/>
        <a:p>
          <a:endParaRPr lang="en-US"/>
        </a:p>
      </dgm:t>
    </dgm:pt>
    <dgm:pt modelId="{97ED0FC4-4B18-4D4B-B31D-92673A2C932B}" type="sibTrans" cxnId="{EBF68C00-5551-48D1-9F08-BE17298FCD3D}">
      <dgm:prSet/>
      <dgm:spPr/>
      <dgm:t>
        <a:bodyPr/>
        <a:lstStyle/>
        <a:p>
          <a:endParaRPr lang="en-US"/>
        </a:p>
      </dgm:t>
    </dgm:pt>
    <dgm:pt modelId="{3172D510-F485-40CF-86AE-79E9E3FBB3A8}">
      <dgm:prSet phldrT="[Text]" custT="1"/>
      <dgm:spPr/>
      <dgm:t>
        <a:bodyPr/>
        <a:lstStyle/>
        <a:p>
          <a:r>
            <a:rPr lang="en-US" sz="2800" dirty="0" smtClean="0">
              <a:solidFill>
                <a:schemeClr val="tx1"/>
              </a:solidFill>
            </a:rPr>
            <a:t>Practice New Skills (5 min)</a:t>
          </a:r>
          <a:endParaRPr lang="en-US" sz="2800" dirty="0">
            <a:solidFill>
              <a:schemeClr val="tx1"/>
            </a:solidFill>
          </a:endParaRPr>
        </a:p>
      </dgm:t>
    </dgm:pt>
    <dgm:pt modelId="{DC658FAE-FFC9-428F-9217-A8D661724001}" type="parTrans" cxnId="{DCFB4295-7ED7-4662-93EA-48101B98354D}">
      <dgm:prSet/>
      <dgm:spPr/>
      <dgm:t>
        <a:bodyPr/>
        <a:lstStyle/>
        <a:p>
          <a:endParaRPr lang="en-US"/>
        </a:p>
      </dgm:t>
    </dgm:pt>
    <dgm:pt modelId="{57758928-C6A0-4B02-BB57-641D5B2F1632}" type="sibTrans" cxnId="{DCFB4295-7ED7-4662-93EA-48101B98354D}">
      <dgm:prSet/>
      <dgm:spPr/>
      <dgm:t>
        <a:bodyPr/>
        <a:lstStyle/>
        <a:p>
          <a:endParaRPr lang="en-US"/>
        </a:p>
      </dgm:t>
    </dgm:pt>
    <dgm:pt modelId="{2AF1D584-DC6B-4549-BFB7-CFF237BDD395}">
      <dgm:prSet phldrT="[Text]" custT="1"/>
      <dgm:spPr/>
      <dgm:t>
        <a:bodyPr/>
        <a:lstStyle/>
        <a:p>
          <a:r>
            <a:rPr lang="en-US" sz="2800" dirty="0" smtClean="0">
              <a:solidFill>
                <a:schemeClr val="tx1"/>
              </a:solidFill>
            </a:rPr>
            <a:t>Fluency of previous over learned skill (5 min)</a:t>
          </a:r>
          <a:endParaRPr lang="en-US" sz="2800" dirty="0">
            <a:solidFill>
              <a:schemeClr val="tx1"/>
            </a:solidFill>
          </a:endParaRPr>
        </a:p>
      </dgm:t>
    </dgm:pt>
    <dgm:pt modelId="{94E9D6C5-501D-4D3D-8FA3-C17E7D1363DB}" type="parTrans" cxnId="{305273EF-0B5F-4D05-8750-7FAB534BD015}">
      <dgm:prSet/>
      <dgm:spPr/>
      <dgm:t>
        <a:bodyPr/>
        <a:lstStyle/>
        <a:p>
          <a:endParaRPr lang="en-US"/>
        </a:p>
      </dgm:t>
    </dgm:pt>
    <dgm:pt modelId="{1C887E9D-0956-40AA-9092-6F63480C626C}" type="sibTrans" cxnId="{305273EF-0B5F-4D05-8750-7FAB534BD015}">
      <dgm:prSet/>
      <dgm:spPr/>
      <dgm:t>
        <a:bodyPr/>
        <a:lstStyle/>
        <a:p>
          <a:endParaRPr lang="en-US"/>
        </a:p>
      </dgm:t>
    </dgm:pt>
    <dgm:pt modelId="{F4B541D5-DCD7-49AD-B612-DBB458414B55}" type="pres">
      <dgm:prSet presAssocID="{F6E072E9-EAED-49B5-9F0A-4E1378DE4B43}" presName="linear" presStyleCnt="0">
        <dgm:presLayoutVars>
          <dgm:dir/>
          <dgm:animLvl val="lvl"/>
          <dgm:resizeHandles val="exact"/>
        </dgm:presLayoutVars>
      </dgm:prSet>
      <dgm:spPr/>
      <dgm:t>
        <a:bodyPr/>
        <a:lstStyle/>
        <a:p>
          <a:endParaRPr lang="en-US"/>
        </a:p>
      </dgm:t>
    </dgm:pt>
    <dgm:pt modelId="{1CAC4607-F908-429A-8CB8-427F0885159A}" type="pres">
      <dgm:prSet presAssocID="{07D65900-AADA-4984-95E5-66BDC988FF33}" presName="parentLin" presStyleCnt="0"/>
      <dgm:spPr/>
    </dgm:pt>
    <dgm:pt modelId="{6A935C93-0B74-4D73-A401-9063AC25D501}" type="pres">
      <dgm:prSet presAssocID="{07D65900-AADA-4984-95E5-66BDC988FF33}" presName="parentLeftMargin" presStyleLbl="node1" presStyleIdx="0" presStyleCnt="6"/>
      <dgm:spPr/>
      <dgm:t>
        <a:bodyPr/>
        <a:lstStyle/>
        <a:p>
          <a:endParaRPr lang="en-US"/>
        </a:p>
      </dgm:t>
    </dgm:pt>
    <dgm:pt modelId="{4F20FBD5-0571-4E39-989E-5F25760EDC78}" type="pres">
      <dgm:prSet presAssocID="{07D65900-AADA-4984-95E5-66BDC988FF33}" presName="parentText" presStyleLbl="node1" presStyleIdx="0" presStyleCnt="6" custScaleX="142857">
        <dgm:presLayoutVars>
          <dgm:chMax val="0"/>
          <dgm:bulletEnabled val="1"/>
        </dgm:presLayoutVars>
      </dgm:prSet>
      <dgm:spPr/>
      <dgm:t>
        <a:bodyPr/>
        <a:lstStyle/>
        <a:p>
          <a:endParaRPr lang="en-US"/>
        </a:p>
      </dgm:t>
    </dgm:pt>
    <dgm:pt modelId="{9D839C87-8471-4CAF-90AB-0E1768295E18}" type="pres">
      <dgm:prSet presAssocID="{07D65900-AADA-4984-95E5-66BDC988FF33}" presName="negativeSpace" presStyleCnt="0"/>
      <dgm:spPr/>
    </dgm:pt>
    <dgm:pt modelId="{A7B81D88-34BE-40F6-B017-7884AFE7567D}" type="pres">
      <dgm:prSet presAssocID="{07D65900-AADA-4984-95E5-66BDC988FF33}" presName="childText" presStyleLbl="conFgAcc1" presStyleIdx="0" presStyleCnt="6">
        <dgm:presLayoutVars>
          <dgm:bulletEnabled val="1"/>
        </dgm:presLayoutVars>
      </dgm:prSet>
      <dgm:spPr/>
    </dgm:pt>
    <dgm:pt modelId="{69B2330B-6BCE-43E4-B52E-43811029FD62}" type="pres">
      <dgm:prSet presAssocID="{CC756BFF-F900-4621-BBA3-8399A9F2E998}" presName="spaceBetweenRectangles" presStyleCnt="0"/>
      <dgm:spPr/>
    </dgm:pt>
    <dgm:pt modelId="{E0F0E706-15D5-4C28-B938-99743E8C0C54}" type="pres">
      <dgm:prSet presAssocID="{0820E61F-6A0E-4F9B-9B70-FE3CC8FA279F}" presName="parentLin" presStyleCnt="0"/>
      <dgm:spPr/>
    </dgm:pt>
    <dgm:pt modelId="{1ACF4934-3370-424D-A363-634A2E7C5A04}" type="pres">
      <dgm:prSet presAssocID="{0820E61F-6A0E-4F9B-9B70-FE3CC8FA279F}" presName="parentLeftMargin" presStyleLbl="node1" presStyleIdx="0" presStyleCnt="6"/>
      <dgm:spPr/>
      <dgm:t>
        <a:bodyPr/>
        <a:lstStyle/>
        <a:p>
          <a:endParaRPr lang="en-US"/>
        </a:p>
      </dgm:t>
    </dgm:pt>
    <dgm:pt modelId="{BFE74DF8-137D-4A59-8FEF-A52FEE4C5B91}" type="pres">
      <dgm:prSet presAssocID="{0820E61F-6A0E-4F9B-9B70-FE3CC8FA279F}" presName="parentText" presStyleLbl="node1" presStyleIdx="1" presStyleCnt="6" custScaleX="142857">
        <dgm:presLayoutVars>
          <dgm:chMax val="0"/>
          <dgm:bulletEnabled val="1"/>
        </dgm:presLayoutVars>
      </dgm:prSet>
      <dgm:spPr/>
      <dgm:t>
        <a:bodyPr/>
        <a:lstStyle/>
        <a:p>
          <a:endParaRPr lang="en-US"/>
        </a:p>
      </dgm:t>
    </dgm:pt>
    <dgm:pt modelId="{D79B1665-2B6F-4DC9-8F44-34E9E2FFCDA1}" type="pres">
      <dgm:prSet presAssocID="{0820E61F-6A0E-4F9B-9B70-FE3CC8FA279F}" presName="negativeSpace" presStyleCnt="0"/>
      <dgm:spPr/>
    </dgm:pt>
    <dgm:pt modelId="{0F9077EF-8CF8-4C8B-86FD-7A80F50169D7}" type="pres">
      <dgm:prSet presAssocID="{0820E61F-6A0E-4F9B-9B70-FE3CC8FA279F}" presName="childText" presStyleLbl="conFgAcc1" presStyleIdx="1" presStyleCnt="6">
        <dgm:presLayoutVars>
          <dgm:bulletEnabled val="1"/>
        </dgm:presLayoutVars>
      </dgm:prSet>
      <dgm:spPr/>
    </dgm:pt>
    <dgm:pt modelId="{F6E8D21E-5383-406C-B2A8-39B0398180A0}" type="pres">
      <dgm:prSet presAssocID="{DE14B682-659C-4BDA-ACC8-C0F48D7A29C1}" presName="spaceBetweenRectangles" presStyleCnt="0"/>
      <dgm:spPr/>
    </dgm:pt>
    <dgm:pt modelId="{9140908E-FECF-4A30-A3BF-BAD9493A346A}" type="pres">
      <dgm:prSet presAssocID="{73323308-E259-406A-BF48-4B894F362E9E}" presName="parentLin" presStyleCnt="0"/>
      <dgm:spPr/>
    </dgm:pt>
    <dgm:pt modelId="{C80CF5DC-A423-442F-8F66-A75CD4EACDD5}" type="pres">
      <dgm:prSet presAssocID="{73323308-E259-406A-BF48-4B894F362E9E}" presName="parentLeftMargin" presStyleLbl="node1" presStyleIdx="1" presStyleCnt="6"/>
      <dgm:spPr/>
      <dgm:t>
        <a:bodyPr/>
        <a:lstStyle/>
        <a:p>
          <a:endParaRPr lang="en-US"/>
        </a:p>
      </dgm:t>
    </dgm:pt>
    <dgm:pt modelId="{8F8B6EB3-23D9-4059-8A66-DEDFECC7FEB3}" type="pres">
      <dgm:prSet presAssocID="{73323308-E259-406A-BF48-4B894F362E9E}" presName="parentText" presStyleLbl="node1" presStyleIdx="2" presStyleCnt="6" custScaleX="142857">
        <dgm:presLayoutVars>
          <dgm:chMax val="0"/>
          <dgm:bulletEnabled val="1"/>
        </dgm:presLayoutVars>
      </dgm:prSet>
      <dgm:spPr/>
      <dgm:t>
        <a:bodyPr/>
        <a:lstStyle/>
        <a:p>
          <a:endParaRPr lang="en-US"/>
        </a:p>
      </dgm:t>
    </dgm:pt>
    <dgm:pt modelId="{03C7E575-7DDA-458E-A5A6-BBD742A3EC74}" type="pres">
      <dgm:prSet presAssocID="{73323308-E259-406A-BF48-4B894F362E9E}" presName="negativeSpace" presStyleCnt="0"/>
      <dgm:spPr/>
    </dgm:pt>
    <dgm:pt modelId="{6411CB95-37A2-4E55-A317-416A5817C624}" type="pres">
      <dgm:prSet presAssocID="{73323308-E259-406A-BF48-4B894F362E9E}" presName="childText" presStyleLbl="conFgAcc1" presStyleIdx="2" presStyleCnt="6">
        <dgm:presLayoutVars>
          <dgm:bulletEnabled val="1"/>
        </dgm:presLayoutVars>
      </dgm:prSet>
      <dgm:spPr/>
    </dgm:pt>
    <dgm:pt modelId="{DF944BB5-5540-4C18-B9F5-033E6C01EDBE}" type="pres">
      <dgm:prSet presAssocID="{97ED0FC4-4B18-4D4B-B31D-92673A2C932B}" presName="spaceBetweenRectangles" presStyleCnt="0"/>
      <dgm:spPr/>
    </dgm:pt>
    <dgm:pt modelId="{38077D67-39B4-41DA-B3F4-4C8CDD7326A3}" type="pres">
      <dgm:prSet presAssocID="{3172D510-F485-40CF-86AE-79E9E3FBB3A8}" presName="parentLin" presStyleCnt="0"/>
      <dgm:spPr/>
    </dgm:pt>
    <dgm:pt modelId="{78E8FEA0-C8E6-459E-A6A5-EE605514C027}" type="pres">
      <dgm:prSet presAssocID="{3172D510-F485-40CF-86AE-79E9E3FBB3A8}" presName="parentLeftMargin" presStyleLbl="node1" presStyleIdx="2" presStyleCnt="6"/>
      <dgm:spPr/>
      <dgm:t>
        <a:bodyPr/>
        <a:lstStyle/>
        <a:p>
          <a:endParaRPr lang="en-US"/>
        </a:p>
      </dgm:t>
    </dgm:pt>
    <dgm:pt modelId="{51808185-083A-40B8-8E25-A5D0DC839FA5}" type="pres">
      <dgm:prSet presAssocID="{3172D510-F485-40CF-86AE-79E9E3FBB3A8}" presName="parentText" presStyleLbl="node1" presStyleIdx="3" presStyleCnt="6" custScaleX="142857">
        <dgm:presLayoutVars>
          <dgm:chMax val="0"/>
          <dgm:bulletEnabled val="1"/>
        </dgm:presLayoutVars>
      </dgm:prSet>
      <dgm:spPr/>
      <dgm:t>
        <a:bodyPr/>
        <a:lstStyle/>
        <a:p>
          <a:endParaRPr lang="en-US"/>
        </a:p>
      </dgm:t>
    </dgm:pt>
    <dgm:pt modelId="{F3C54E60-6214-4175-AD1E-ED52BDC3CDDB}" type="pres">
      <dgm:prSet presAssocID="{3172D510-F485-40CF-86AE-79E9E3FBB3A8}" presName="negativeSpace" presStyleCnt="0"/>
      <dgm:spPr/>
    </dgm:pt>
    <dgm:pt modelId="{C968C250-6D43-4602-8474-C3D04A610E5A}" type="pres">
      <dgm:prSet presAssocID="{3172D510-F485-40CF-86AE-79E9E3FBB3A8}" presName="childText" presStyleLbl="conFgAcc1" presStyleIdx="3" presStyleCnt="6">
        <dgm:presLayoutVars>
          <dgm:bulletEnabled val="1"/>
        </dgm:presLayoutVars>
      </dgm:prSet>
      <dgm:spPr/>
    </dgm:pt>
    <dgm:pt modelId="{4632D3DE-1DF6-4070-951A-F4D359C95033}" type="pres">
      <dgm:prSet presAssocID="{57758928-C6A0-4B02-BB57-641D5B2F1632}" presName="spaceBetweenRectangles" presStyleCnt="0"/>
      <dgm:spPr/>
    </dgm:pt>
    <dgm:pt modelId="{51AD2B76-7BAB-418B-B56B-F9BB3081D245}" type="pres">
      <dgm:prSet presAssocID="{2AF1D584-DC6B-4549-BFB7-CFF237BDD395}" presName="parentLin" presStyleCnt="0"/>
      <dgm:spPr/>
    </dgm:pt>
    <dgm:pt modelId="{5AF370B9-9533-4F3C-920E-C583533B60BF}" type="pres">
      <dgm:prSet presAssocID="{2AF1D584-DC6B-4549-BFB7-CFF237BDD395}" presName="parentLeftMargin" presStyleLbl="node1" presStyleIdx="3" presStyleCnt="6"/>
      <dgm:spPr/>
      <dgm:t>
        <a:bodyPr/>
        <a:lstStyle/>
        <a:p>
          <a:endParaRPr lang="en-US"/>
        </a:p>
      </dgm:t>
    </dgm:pt>
    <dgm:pt modelId="{610766A8-634E-4FE9-A15C-7E6A5575D185}" type="pres">
      <dgm:prSet presAssocID="{2AF1D584-DC6B-4549-BFB7-CFF237BDD395}" presName="parentText" presStyleLbl="node1" presStyleIdx="4" presStyleCnt="6" custScaleX="142857">
        <dgm:presLayoutVars>
          <dgm:chMax val="0"/>
          <dgm:bulletEnabled val="1"/>
        </dgm:presLayoutVars>
      </dgm:prSet>
      <dgm:spPr/>
      <dgm:t>
        <a:bodyPr/>
        <a:lstStyle/>
        <a:p>
          <a:endParaRPr lang="en-US"/>
        </a:p>
      </dgm:t>
    </dgm:pt>
    <dgm:pt modelId="{33EDAF80-0469-4A9B-9CE9-16A26C24AD79}" type="pres">
      <dgm:prSet presAssocID="{2AF1D584-DC6B-4549-BFB7-CFF237BDD395}" presName="negativeSpace" presStyleCnt="0"/>
      <dgm:spPr/>
    </dgm:pt>
    <dgm:pt modelId="{4D9243DC-9507-4736-862B-06BA2CBBD061}" type="pres">
      <dgm:prSet presAssocID="{2AF1D584-DC6B-4549-BFB7-CFF237BDD395}" presName="childText" presStyleLbl="conFgAcc1" presStyleIdx="4" presStyleCnt="6">
        <dgm:presLayoutVars>
          <dgm:bulletEnabled val="1"/>
        </dgm:presLayoutVars>
      </dgm:prSet>
      <dgm:spPr/>
    </dgm:pt>
    <dgm:pt modelId="{B9C06B52-C7D1-41C6-AF27-778DE56FF4A1}" type="pres">
      <dgm:prSet presAssocID="{1C887E9D-0956-40AA-9092-6F63480C626C}" presName="spaceBetweenRectangles" presStyleCnt="0"/>
      <dgm:spPr/>
    </dgm:pt>
    <dgm:pt modelId="{C97A82FF-25AC-404D-9576-48CA7A403C58}" type="pres">
      <dgm:prSet presAssocID="{F6C6434A-D690-47BF-9AC2-DC45277C0D0E}" presName="parentLin" presStyleCnt="0"/>
      <dgm:spPr/>
    </dgm:pt>
    <dgm:pt modelId="{7B8BC388-98ED-4212-997E-73E02B96E1F5}" type="pres">
      <dgm:prSet presAssocID="{F6C6434A-D690-47BF-9AC2-DC45277C0D0E}" presName="parentLeftMargin" presStyleLbl="node1" presStyleIdx="4" presStyleCnt="6"/>
      <dgm:spPr/>
      <dgm:t>
        <a:bodyPr/>
        <a:lstStyle/>
        <a:p>
          <a:endParaRPr lang="en-US"/>
        </a:p>
      </dgm:t>
    </dgm:pt>
    <dgm:pt modelId="{9AB950DF-7537-4E33-A050-953DFB2E1808}" type="pres">
      <dgm:prSet presAssocID="{F6C6434A-D690-47BF-9AC2-DC45277C0D0E}" presName="parentText" presStyleLbl="node1" presStyleIdx="5" presStyleCnt="6" custScaleX="142857">
        <dgm:presLayoutVars>
          <dgm:chMax val="0"/>
          <dgm:bulletEnabled val="1"/>
        </dgm:presLayoutVars>
      </dgm:prSet>
      <dgm:spPr/>
      <dgm:t>
        <a:bodyPr/>
        <a:lstStyle/>
        <a:p>
          <a:endParaRPr lang="en-US"/>
        </a:p>
      </dgm:t>
    </dgm:pt>
    <dgm:pt modelId="{491E8CAF-BF00-4539-BFBA-A1C1BDD5EBF7}" type="pres">
      <dgm:prSet presAssocID="{F6C6434A-D690-47BF-9AC2-DC45277C0D0E}" presName="negativeSpace" presStyleCnt="0"/>
      <dgm:spPr/>
    </dgm:pt>
    <dgm:pt modelId="{3238F2F8-7BD2-4926-9E7E-17F2ACF53AA3}" type="pres">
      <dgm:prSet presAssocID="{F6C6434A-D690-47BF-9AC2-DC45277C0D0E}" presName="childText" presStyleLbl="conFgAcc1" presStyleIdx="5" presStyleCnt="6">
        <dgm:presLayoutVars>
          <dgm:bulletEnabled val="1"/>
        </dgm:presLayoutVars>
      </dgm:prSet>
      <dgm:spPr/>
    </dgm:pt>
  </dgm:ptLst>
  <dgm:cxnLst>
    <dgm:cxn modelId="{EDE6350B-B8E3-44F5-B227-75D641F39E4B}" type="presOf" srcId="{F6C6434A-D690-47BF-9AC2-DC45277C0D0E}" destId="{7B8BC388-98ED-4212-997E-73E02B96E1F5}" srcOrd="0" destOrd="0" presId="urn:microsoft.com/office/officeart/2005/8/layout/list1"/>
    <dgm:cxn modelId="{483A1964-7E1F-47F6-90E7-C24868CE28B5}" srcId="{F6E072E9-EAED-49B5-9F0A-4E1378DE4B43}" destId="{0820E61F-6A0E-4F9B-9B70-FE3CC8FA279F}" srcOrd="1" destOrd="0" parTransId="{A8940110-E4B3-4F3E-8491-63AD51B6B25B}" sibTransId="{DE14B682-659C-4BDA-ACC8-C0F48D7A29C1}"/>
    <dgm:cxn modelId="{DCFB4295-7ED7-4662-93EA-48101B98354D}" srcId="{F6E072E9-EAED-49B5-9F0A-4E1378DE4B43}" destId="{3172D510-F485-40CF-86AE-79E9E3FBB3A8}" srcOrd="3" destOrd="0" parTransId="{DC658FAE-FFC9-428F-9217-A8D661724001}" sibTransId="{57758928-C6A0-4B02-BB57-641D5B2F1632}"/>
    <dgm:cxn modelId="{C338B93E-6DB2-4C3C-9339-BFF9DB266F62}" type="presOf" srcId="{0820E61F-6A0E-4F9B-9B70-FE3CC8FA279F}" destId="{1ACF4934-3370-424D-A363-634A2E7C5A04}" srcOrd="0" destOrd="0" presId="urn:microsoft.com/office/officeart/2005/8/layout/list1"/>
    <dgm:cxn modelId="{D306BBB3-4878-4E3D-A0D6-CF5984428C8E}" type="presOf" srcId="{07D65900-AADA-4984-95E5-66BDC988FF33}" destId="{4F20FBD5-0571-4E39-989E-5F25760EDC78}" srcOrd="1" destOrd="0" presId="urn:microsoft.com/office/officeart/2005/8/layout/list1"/>
    <dgm:cxn modelId="{D41BF381-DEB9-43D6-BC2C-D8274798CE81}" srcId="{F6E072E9-EAED-49B5-9F0A-4E1378DE4B43}" destId="{F6C6434A-D690-47BF-9AC2-DC45277C0D0E}" srcOrd="5" destOrd="0" parTransId="{61F14753-BACF-4914-8B40-C82E9B6533AF}" sibTransId="{9FB4025D-1A89-4A8C-9F1C-D6A3DE8C66EA}"/>
    <dgm:cxn modelId="{5E2CE1EF-9662-4A5C-A8B0-920B99EDB631}" srcId="{F6E072E9-EAED-49B5-9F0A-4E1378DE4B43}" destId="{07D65900-AADA-4984-95E5-66BDC988FF33}" srcOrd="0" destOrd="0" parTransId="{C6DAB5EE-A316-4BBF-8618-0C2C6FDC0D62}" sibTransId="{CC756BFF-F900-4621-BBA3-8399A9F2E998}"/>
    <dgm:cxn modelId="{305273EF-0B5F-4D05-8750-7FAB534BD015}" srcId="{F6E072E9-EAED-49B5-9F0A-4E1378DE4B43}" destId="{2AF1D584-DC6B-4549-BFB7-CFF237BDD395}" srcOrd="4" destOrd="0" parTransId="{94E9D6C5-501D-4D3D-8FA3-C17E7D1363DB}" sibTransId="{1C887E9D-0956-40AA-9092-6F63480C626C}"/>
    <dgm:cxn modelId="{036A1AF9-5E33-4DD1-9B9B-193C90360CF4}" type="presOf" srcId="{07D65900-AADA-4984-95E5-66BDC988FF33}" destId="{6A935C93-0B74-4D73-A401-9063AC25D501}" srcOrd="0" destOrd="0" presId="urn:microsoft.com/office/officeart/2005/8/layout/list1"/>
    <dgm:cxn modelId="{84528842-F9AF-42A7-AB61-ABEA78FA2368}" type="presOf" srcId="{73323308-E259-406A-BF48-4B894F362E9E}" destId="{8F8B6EB3-23D9-4059-8A66-DEDFECC7FEB3}" srcOrd="1" destOrd="0" presId="urn:microsoft.com/office/officeart/2005/8/layout/list1"/>
    <dgm:cxn modelId="{9A0DAA17-76B5-40A7-8D6D-BB6A9FCA16DE}" type="presOf" srcId="{0820E61F-6A0E-4F9B-9B70-FE3CC8FA279F}" destId="{BFE74DF8-137D-4A59-8FEF-A52FEE4C5B91}" srcOrd="1" destOrd="0" presId="urn:microsoft.com/office/officeart/2005/8/layout/list1"/>
    <dgm:cxn modelId="{7E37D4B3-7103-49AD-9FEC-909710260E08}" type="presOf" srcId="{F6C6434A-D690-47BF-9AC2-DC45277C0D0E}" destId="{9AB950DF-7537-4E33-A050-953DFB2E1808}" srcOrd="1" destOrd="0" presId="urn:microsoft.com/office/officeart/2005/8/layout/list1"/>
    <dgm:cxn modelId="{EBF68C00-5551-48D1-9F08-BE17298FCD3D}" srcId="{F6E072E9-EAED-49B5-9F0A-4E1378DE4B43}" destId="{73323308-E259-406A-BF48-4B894F362E9E}" srcOrd="2" destOrd="0" parTransId="{C09FEB91-6ACB-41FC-AD48-3D908144E752}" sibTransId="{97ED0FC4-4B18-4D4B-B31D-92673A2C932B}"/>
    <dgm:cxn modelId="{68C708BB-DAD4-411A-8136-4C82930CDA71}" type="presOf" srcId="{3172D510-F485-40CF-86AE-79E9E3FBB3A8}" destId="{51808185-083A-40B8-8E25-A5D0DC839FA5}" srcOrd="1" destOrd="0" presId="urn:microsoft.com/office/officeart/2005/8/layout/list1"/>
    <dgm:cxn modelId="{DBB9AA73-D94B-4F57-8BD2-2920319BAD13}" type="presOf" srcId="{F6E072E9-EAED-49B5-9F0A-4E1378DE4B43}" destId="{F4B541D5-DCD7-49AD-B612-DBB458414B55}" srcOrd="0" destOrd="0" presId="urn:microsoft.com/office/officeart/2005/8/layout/list1"/>
    <dgm:cxn modelId="{1894767E-D14D-421E-B82D-A7E2C028B6EF}" type="presOf" srcId="{2AF1D584-DC6B-4549-BFB7-CFF237BDD395}" destId="{610766A8-634E-4FE9-A15C-7E6A5575D185}" srcOrd="1" destOrd="0" presId="urn:microsoft.com/office/officeart/2005/8/layout/list1"/>
    <dgm:cxn modelId="{BA520059-293D-40EE-98AA-BE62DC9E0ADB}" type="presOf" srcId="{3172D510-F485-40CF-86AE-79E9E3FBB3A8}" destId="{78E8FEA0-C8E6-459E-A6A5-EE605514C027}" srcOrd="0" destOrd="0" presId="urn:microsoft.com/office/officeart/2005/8/layout/list1"/>
    <dgm:cxn modelId="{1EE39AE7-44D3-4853-A372-219D2F94509B}" type="presOf" srcId="{2AF1D584-DC6B-4549-BFB7-CFF237BDD395}" destId="{5AF370B9-9533-4F3C-920E-C583533B60BF}" srcOrd="0" destOrd="0" presId="urn:microsoft.com/office/officeart/2005/8/layout/list1"/>
    <dgm:cxn modelId="{E4C11803-5620-4C06-9E5A-41729F88FD7D}" type="presOf" srcId="{73323308-E259-406A-BF48-4B894F362E9E}" destId="{C80CF5DC-A423-442F-8F66-A75CD4EACDD5}" srcOrd="0" destOrd="0" presId="urn:microsoft.com/office/officeart/2005/8/layout/list1"/>
    <dgm:cxn modelId="{83E73291-951E-481F-AD4E-F2421F7CA1D1}" type="presParOf" srcId="{F4B541D5-DCD7-49AD-B612-DBB458414B55}" destId="{1CAC4607-F908-429A-8CB8-427F0885159A}" srcOrd="0" destOrd="0" presId="urn:microsoft.com/office/officeart/2005/8/layout/list1"/>
    <dgm:cxn modelId="{3A8E5E74-D205-434D-849F-F8A059E5AC74}" type="presParOf" srcId="{1CAC4607-F908-429A-8CB8-427F0885159A}" destId="{6A935C93-0B74-4D73-A401-9063AC25D501}" srcOrd="0" destOrd="0" presId="urn:microsoft.com/office/officeart/2005/8/layout/list1"/>
    <dgm:cxn modelId="{B5F3F6A6-D4FF-4307-9548-4F060B45C1F0}" type="presParOf" srcId="{1CAC4607-F908-429A-8CB8-427F0885159A}" destId="{4F20FBD5-0571-4E39-989E-5F25760EDC78}" srcOrd="1" destOrd="0" presId="urn:microsoft.com/office/officeart/2005/8/layout/list1"/>
    <dgm:cxn modelId="{8A623820-4226-4D9A-9E61-6FC2D689B10B}" type="presParOf" srcId="{F4B541D5-DCD7-49AD-B612-DBB458414B55}" destId="{9D839C87-8471-4CAF-90AB-0E1768295E18}" srcOrd="1" destOrd="0" presId="urn:microsoft.com/office/officeart/2005/8/layout/list1"/>
    <dgm:cxn modelId="{E2349043-6712-48CA-A1E6-0CE83A083704}" type="presParOf" srcId="{F4B541D5-DCD7-49AD-B612-DBB458414B55}" destId="{A7B81D88-34BE-40F6-B017-7884AFE7567D}" srcOrd="2" destOrd="0" presId="urn:microsoft.com/office/officeart/2005/8/layout/list1"/>
    <dgm:cxn modelId="{E9F1F96C-5FA4-4B78-A61C-1273060BAB0E}" type="presParOf" srcId="{F4B541D5-DCD7-49AD-B612-DBB458414B55}" destId="{69B2330B-6BCE-43E4-B52E-43811029FD62}" srcOrd="3" destOrd="0" presId="urn:microsoft.com/office/officeart/2005/8/layout/list1"/>
    <dgm:cxn modelId="{426AA910-A80E-4DF9-A9F2-FACB1DEC8A9D}" type="presParOf" srcId="{F4B541D5-DCD7-49AD-B612-DBB458414B55}" destId="{E0F0E706-15D5-4C28-B938-99743E8C0C54}" srcOrd="4" destOrd="0" presId="urn:microsoft.com/office/officeart/2005/8/layout/list1"/>
    <dgm:cxn modelId="{51374F58-5F06-4583-90AD-C831F0D1CE6E}" type="presParOf" srcId="{E0F0E706-15D5-4C28-B938-99743E8C0C54}" destId="{1ACF4934-3370-424D-A363-634A2E7C5A04}" srcOrd="0" destOrd="0" presId="urn:microsoft.com/office/officeart/2005/8/layout/list1"/>
    <dgm:cxn modelId="{EFDC4435-33F0-4A22-B81C-5D3DD52EF0F2}" type="presParOf" srcId="{E0F0E706-15D5-4C28-B938-99743E8C0C54}" destId="{BFE74DF8-137D-4A59-8FEF-A52FEE4C5B91}" srcOrd="1" destOrd="0" presId="urn:microsoft.com/office/officeart/2005/8/layout/list1"/>
    <dgm:cxn modelId="{5DCC42D2-CE02-43F1-A361-09807C95AB9E}" type="presParOf" srcId="{F4B541D5-DCD7-49AD-B612-DBB458414B55}" destId="{D79B1665-2B6F-4DC9-8F44-34E9E2FFCDA1}" srcOrd="5" destOrd="0" presId="urn:microsoft.com/office/officeart/2005/8/layout/list1"/>
    <dgm:cxn modelId="{462E86FC-D6BA-4322-ABE8-94DECCB0688C}" type="presParOf" srcId="{F4B541D5-DCD7-49AD-B612-DBB458414B55}" destId="{0F9077EF-8CF8-4C8B-86FD-7A80F50169D7}" srcOrd="6" destOrd="0" presId="urn:microsoft.com/office/officeart/2005/8/layout/list1"/>
    <dgm:cxn modelId="{904FD591-F133-44B2-8F54-CB990A0A255D}" type="presParOf" srcId="{F4B541D5-DCD7-49AD-B612-DBB458414B55}" destId="{F6E8D21E-5383-406C-B2A8-39B0398180A0}" srcOrd="7" destOrd="0" presId="urn:microsoft.com/office/officeart/2005/8/layout/list1"/>
    <dgm:cxn modelId="{7D8CBC8F-5E14-40AA-9515-480935CAAADF}" type="presParOf" srcId="{F4B541D5-DCD7-49AD-B612-DBB458414B55}" destId="{9140908E-FECF-4A30-A3BF-BAD9493A346A}" srcOrd="8" destOrd="0" presId="urn:microsoft.com/office/officeart/2005/8/layout/list1"/>
    <dgm:cxn modelId="{5381A847-D2BE-4831-BFF2-CADBE838C931}" type="presParOf" srcId="{9140908E-FECF-4A30-A3BF-BAD9493A346A}" destId="{C80CF5DC-A423-442F-8F66-A75CD4EACDD5}" srcOrd="0" destOrd="0" presId="urn:microsoft.com/office/officeart/2005/8/layout/list1"/>
    <dgm:cxn modelId="{7E6F4DE2-7F3C-436F-BECA-46EE13883774}" type="presParOf" srcId="{9140908E-FECF-4A30-A3BF-BAD9493A346A}" destId="{8F8B6EB3-23D9-4059-8A66-DEDFECC7FEB3}" srcOrd="1" destOrd="0" presId="urn:microsoft.com/office/officeart/2005/8/layout/list1"/>
    <dgm:cxn modelId="{DB539687-6435-431C-B419-559E02434190}" type="presParOf" srcId="{F4B541D5-DCD7-49AD-B612-DBB458414B55}" destId="{03C7E575-7DDA-458E-A5A6-BBD742A3EC74}" srcOrd="9" destOrd="0" presId="urn:microsoft.com/office/officeart/2005/8/layout/list1"/>
    <dgm:cxn modelId="{0C60FB38-F664-4C64-95EA-4F04C2B1D70F}" type="presParOf" srcId="{F4B541D5-DCD7-49AD-B612-DBB458414B55}" destId="{6411CB95-37A2-4E55-A317-416A5817C624}" srcOrd="10" destOrd="0" presId="urn:microsoft.com/office/officeart/2005/8/layout/list1"/>
    <dgm:cxn modelId="{210CC352-5E78-46A7-AF02-084D7731FDC8}" type="presParOf" srcId="{F4B541D5-DCD7-49AD-B612-DBB458414B55}" destId="{DF944BB5-5540-4C18-B9F5-033E6C01EDBE}" srcOrd="11" destOrd="0" presId="urn:microsoft.com/office/officeart/2005/8/layout/list1"/>
    <dgm:cxn modelId="{15D8DF9B-E72E-4B29-AEEA-EDA507BFD40D}" type="presParOf" srcId="{F4B541D5-DCD7-49AD-B612-DBB458414B55}" destId="{38077D67-39B4-41DA-B3F4-4C8CDD7326A3}" srcOrd="12" destOrd="0" presId="urn:microsoft.com/office/officeart/2005/8/layout/list1"/>
    <dgm:cxn modelId="{A286F7AE-D629-4E43-9ADB-0DACE8884B25}" type="presParOf" srcId="{38077D67-39B4-41DA-B3F4-4C8CDD7326A3}" destId="{78E8FEA0-C8E6-459E-A6A5-EE605514C027}" srcOrd="0" destOrd="0" presId="urn:microsoft.com/office/officeart/2005/8/layout/list1"/>
    <dgm:cxn modelId="{ED59C973-DC68-4AEB-B51E-6F5F12FE543F}" type="presParOf" srcId="{38077D67-39B4-41DA-B3F4-4C8CDD7326A3}" destId="{51808185-083A-40B8-8E25-A5D0DC839FA5}" srcOrd="1" destOrd="0" presId="urn:microsoft.com/office/officeart/2005/8/layout/list1"/>
    <dgm:cxn modelId="{DF31A1FB-6120-45E1-95D0-8795A9B16F75}" type="presParOf" srcId="{F4B541D5-DCD7-49AD-B612-DBB458414B55}" destId="{F3C54E60-6214-4175-AD1E-ED52BDC3CDDB}" srcOrd="13" destOrd="0" presId="urn:microsoft.com/office/officeart/2005/8/layout/list1"/>
    <dgm:cxn modelId="{C91F6F1E-785A-4FDE-8F74-FD9D28A667EE}" type="presParOf" srcId="{F4B541D5-DCD7-49AD-B612-DBB458414B55}" destId="{C968C250-6D43-4602-8474-C3D04A610E5A}" srcOrd="14" destOrd="0" presId="urn:microsoft.com/office/officeart/2005/8/layout/list1"/>
    <dgm:cxn modelId="{1BAA4197-68D1-4475-B422-1FA9C687A3BB}" type="presParOf" srcId="{F4B541D5-DCD7-49AD-B612-DBB458414B55}" destId="{4632D3DE-1DF6-4070-951A-F4D359C95033}" srcOrd="15" destOrd="0" presId="urn:microsoft.com/office/officeart/2005/8/layout/list1"/>
    <dgm:cxn modelId="{E9372E96-9A28-422E-B0A8-3732887DA081}" type="presParOf" srcId="{F4B541D5-DCD7-49AD-B612-DBB458414B55}" destId="{51AD2B76-7BAB-418B-B56B-F9BB3081D245}" srcOrd="16" destOrd="0" presId="urn:microsoft.com/office/officeart/2005/8/layout/list1"/>
    <dgm:cxn modelId="{E718C97F-A82D-4508-B074-8E0C10DBDF58}" type="presParOf" srcId="{51AD2B76-7BAB-418B-B56B-F9BB3081D245}" destId="{5AF370B9-9533-4F3C-920E-C583533B60BF}" srcOrd="0" destOrd="0" presId="urn:microsoft.com/office/officeart/2005/8/layout/list1"/>
    <dgm:cxn modelId="{F1DF48C8-0E6D-4471-A551-236B32DC0F11}" type="presParOf" srcId="{51AD2B76-7BAB-418B-B56B-F9BB3081D245}" destId="{610766A8-634E-4FE9-A15C-7E6A5575D185}" srcOrd="1" destOrd="0" presId="urn:microsoft.com/office/officeart/2005/8/layout/list1"/>
    <dgm:cxn modelId="{3FBBCC93-49E3-4EFC-AF5B-1BB2E529E940}" type="presParOf" srcId="{F4B541D5-DCD7-49AD-B612-DBB458414B55}" destId="{33EDAF80-0469-4A9B-9CE9-16A26C24AD79}" srcOrd="17" destOrd="0" presId="urn:microsoft.com/office/officeart/2005/8/layout/list1"/>
    <dgm:cxn modelId="{1513C829-86A6-4346-8CC2-E1C6C1C4456E}" type="presParOf" srcId="{F4B541D5-DCD7-49AD-B612-DBB458414B55}" destId="{4D9243DC-9507-4736-862B-06BA2CBBD061}" srcOrd="18" destOrd="0" presId="urn:microsoft.com/office/officeart/2005/8/layout/list1"/>
    <dgm:cxn modelId="{410D87D4-2527-4F46-AF57-77619AA287D9}" type="presParOf" srcId="{F4B541D5-DCD7-49AD-B612-DBB458414B55}" destId="{B9C06B52-C7D1-41C6-AF27-778DE56FF4A1}" srcOrd="19" destOrd="0" presId="urn:microsoft.com/office/officeart/2005/8/layout/list1"/>
    <dgm:cxn modelId="{550837FC-12E8-4A54-80E1-699358861EF3}" type="presParOf" srcId="{F4B541D5-DCD7-49AD-B612-DBB458414B55}" destId="{C97A82FF-25AC-404D-9576-48CA7A403C58}" srcOrd="20" destOrd="0" presId="urn:microsoft.com/office/officeart/2005/8/layout/list1"/>
    <dgm:cxn modelId="{1D72ABF1-FA08-49CC-8A48-D5998839D2DE}" type="presParOf" srcId="{C97A82FF-25AC-404D-9576-48CA7A403C58}" destId="{7B8BC388-98ED-4212-997E-73E02B96E1F5}" srcOrd="0" destOrd="0" presId="urn:microsoft.com/office/officeart/2005/8/layout/list1"/>
    <dgm:cxn modelId="{0D265396-EE18-4DF1-9F10-D85E3F4E6C43}" type="presParOf" srcId="{C97A82FF-25AC-404D-9576-48CA7A403C58}" destId="{9AB950DF-7537-4E33-A050-953DFB2E1808}" srcOrd="1" destOrd="0" presId="urn:microsoft.com/office/officeart/2005/8/layout/list1"/>
    <dgm:cxn modelId="{BDCF2226-99BB-403A-9E5C-8C6A70C88C9B}" type="presParOf" srcId="{F4B541D5-DCD7-49AD-B612-DBB458414B55}" destId="{491E8CAF-BF00-4539-BFBA-A1C1BDD5EBF7}" srcOrd="21" destOrd="0" presId="urn:microsoft.com/office/officeart/2005/8/layout/list1"/>
    <dgm:cxn modelId="{7473EADE-63DD-45D7-979D-2745EB33FB59}" type="presParOf" srcId="{F4B541D5-DCD7-49AD-B612-DBB458414B55}" destId="{3238F2F8-7BD2-4926-9E7E-17F2ACF53AA3}" srcOrd="22"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9C976DF-09C6-4381-BD7E-793DFD28E4A8}">
      <dsp:nvSpPr>
        <dsp:cNvPr id="0" name=""/>
        <dsp:cNvSpPr/>
      </dsp:nvSpPr>
      <dsp:spPr>
        <a:xfrm>
          <a:off x="0" y="360659"/>
          <a:ext cx="7010400" cy="4788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0395FC2-D231-47F8-A5E4-6331D80BBD77}">
      <dsp:nvSpPr>
        <dsp:cNvPr id="0" name=""/>
        <dsp:cNvSpPr/>
      </dsp:nvSpPr>
      <dsp:spPr>
        <a:xfrm>
          <a:off x="350520" y="80219"/>
          <a:ext cx="4907280" cy="5608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5484" tIns="0" rIns="185484" bIns="0" numCol="1" spcCol="1270" anchor="ctr" anchorCtr="0">
          <a:noAutofit/>
        </a:bodyPr>
        <a:lstStyle/>
        <a:p>
          <a:pPr lvl="0" algn="l" defTabSz="844550">
            <a:lnSpc>
              <a:spcPct val="90000"/>
            </a:lnSpc>
            <a:spcBef>
              <a:spcPct val="0"/>
            </a:spcBef>
            <a:spcAft>
              <a:spcPct val="35000"/>
            </a:spcAft>
          </a:pPr>
          <a:r>
            <a:rPr lang="en-US" sz="1900" kern="1200" dirty="0" smtClean="0"/>
            <a:t>insufficient practice to mastery</a:t>
          </a:r>
          <a:endParaRPr lang="en-US" sz="1900" kern="1200" dirty="0"/>
        </a:p>
      </dsp:txBody>
      <dsp:txXfrm>
        <a:off x="350520" y="80219"/>
        <a:ext cx="4907280" cy="560880"/>
      </dsp:txXfrm>
    </dsp:sp>
    <dsp:sp modelId="{40358496-16D3-45C1-8F48-6E0D8B8AE1C9}">
      <dsp:nvSpPr>
        <dsp:cNvPr id="0" name=""/>
        <dsp:cNvSpPr/>
      </dsp:nvSpPr>
      <dsp:spPr>
        <a:xfrm>
          <a:off x="0" y="1222500"/>
          <a:ext cx="7010400" cy="478800"/>
        </a:xfrm>
        <a:prstGeom prst="rect">
          <a:avLst/>
        </a:prstGeom>
        <a:solidFill>
          <a:schemeClr val="lt1">
            <a:alpha val="90000"/>
            <a:hueOff val="0"/>
            <a:satOff val="0"/>
            <a:lumOff val="0"/>
            <a:alphaOff val="0"/>
          </a:schemeClr>
        </a:solidFill>
        <a:ln w="12700" cap="flat" cmpd="sng" algn="ctr">
          <a:solidFill>
            <a:schemeClr val="accent5">
              <a:hueOff val="2239518"/>
              <a:satOff val="3160"/>
              <a:lumOff val="-392"/>
              <a:alphaOff val="0"/>
            </a:schemeClr>
          </a:solidFill>
          <a:prstDash val="solid"/>
        </a:ln>
        <a:effectLst/>
      </dsp:spPr>
      <dsp:style>
        <a:lnRef idx="2">
          <a:scrgbClr r="0" g="0" b="0"/>
        </a:lnRef>
        <a:fillRef idx="1">
          <a:scrgbClr r="0" g="0" b="0"/>
        </a:fillRef>
        <a:effectRef idx="0">
          <a:scrgbClr r="0" g="0" b="0"/>
        </a:effectRef>
        <a:fontRef idx="minor"/>
      </dsp:style>
    </dsp:sp>
    <dsp:sp modelId="{1AE428F2-649A-40EC-931F-ADEDF4FE41AB}">
      <dsp:nvSpPr>
        <dsp:cNvPr id="0" name=""/>
        <dsp:cNvSpPr/>
      </dsp:nvSpPr>
      <dsp:spPr>
        <a:xfrm>
          <a:off x="350520" y="942059"/>
          <a:ext cx="4907280" cy="560880"/>
        </a:xfrm>
        <a:prstGeom prst="roundRect">
          <a:avLst/>
        </a:prstGeom>
        <a:solidFill>
          <a:schemeClr val="accent5">
            <a:hueOff val="2239518"/>
            <a:satOff val="3160"/>
            <a:lumOff val="-392"/>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5484" tIns="0" rIns="185484" bIns="0" numCol="1" spcCol="1270" anchor="ctr" anchorCtr="0">
          <a:noAutofit/>
        </a:bodyPr>
        <a:lstStyle/>
        <a:p>
          <a:pPr lvl="0" algn="l" defTabSz="844550">
            <a:lnSpc>
              <a:spcPct val="90000"/>
            </a:lnSpc>
            <a:spcBef>
              <a:spcPct val="0"/>
            </a:spcBef>
            <a:spcAft>
              <a:spcPct val="35000"/>
            </a:spcAft>
          </a:pPr>
          <a:r>
            <a:rPr lang="en-US" sz="1900" kern="1200" dirty="0" smtClean="0"/>
            <a:t>missing school </a:t>
          </a:r>
          <a:endParaRPr lang="en-US" sz="1900" kern="1200" dirty="0"/>
        </a:p>
      </dsp:txBody>
      <dsp:txXfrm>
        <a:off x="350520" y="942059"/>
        <a:ext cx="4907280" cy="560880"/>
      </dsp:txXfrm>
    </dsp:sp>
    <dsp:sp modelId="{CA529A6C-D222-462B-BD0B-829F48EAE0C0}">
      <dsp:nvSpPr>
        <dsp:cNvPr id="0" name=""/>
        <dsp:cNvSpPr/>
      </dsp:nvSpPr>
      <dsp:spPr>
        <a:xfrm>
          <a:off x="0" y="2084340"/>
          <a:ext cx="7010400" cy="478800"/>
        </a:xfrm>
        <a:prstGeom prst="rect">
          <a:avLst/>
        </a:prstGeom>
        <a:solidFill>
          <a:schemeClr val="lt1">
            <a:alpha val="90000"/>
            <a:hueOff val="0"/>
            <a:satOff val="0"/>
            <a:lumOff val="0"/>
            <a:alphaOff val="0"/>
          </a:schemeClr>
        </a:solidFill>
        <a:ln w="12700" cap="flat" cmpd="sng" algn="ctr">
          <a:solidFill>
            <a:schemeClr val="accent5">
              <a:hueOff val="4479036"/>
              <a:satOff val="6319"/>
              <a:lumOff val="-784"/>
              <a:alphaOff val="0"/>
            </a:schemeClr>
          </a:solidFill>
          <a:prstDash val="solid"/>
        </a:ln>
        <a:effectLst/>
      </dsp:spPr>
      <dsp:style>
        <a:lnRef idx="2">
          <a:scrgbClr r="0" g="0" b="0"/>
        </a:lnRef>
        <a:fillRef idx="1">
          <a:scrgbClr r="0" g="0" b="0"/>
        </a:fillRef>
        <a:effectRef idx="0">
          <a:scrgbClr r="0" g="0" b="0"/>
        </a:effectRef>
        <a:fontRef idx="minor"/>
      </dsp:style>
    </dsp:sp>
    <dsp:sp modelId="{2B817264-2AA4-4234-AFB9-91027E9F6CD4}">
      <dsp:nvSpPr>
        <dsp:cNvPr id="0" name=""/>
        <dsp:cNvSpPr/>
      </dsp:nvSpPr>
      <dsp:spPr>
        <a:xfrm>
          <a:off x="350520" y="1803900"/>
          <a:ext cx="4907280" cy="560880"/>
        </a:xfrm>
        <a:prstGeom prst="roundRect">
          <a:avLst/>
        </a:prstGeom>
        <a:solidFill>
          <a:schemeClr val="accent5">
            <a:hueOff val="4479036"/>
            <a:satOff val="6319"/>
            <a:lumOff val="-78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5484" tIns="0" rIns="185484" bIns="0" numCol="1" spcCol="1270" anchor="ctr" anchorCtr="0">
          <a:noAutofit/>
        </a:bodyPr>
        <a:lstStyle/>
        <a:p>
          <a:pPr lvl="0" algn="l" defTabSz="844550">
            <a:lnSpc>
              <a:spcPct val="90000"/>
            </a:lnSpc>
            <a:spcBef>
              <a:spcPct val="0"/>
            </a:spcBef>
            <a:spcAft>
              <a:spcPct val="35000"/>
            </a:spcAft>
          </a:pPr>
          <a:r>
            <a:rPr lang="en-US" sz="1900" kern="1200" dirty="0" smtClean="0"/>
            <a:t>Language processing </a:t>
          </a:r>
          <a:endParaRPr lang="en-US" sz="1900" kern="1200" dirty="0"/>
        </a:p>
      </dsp:txBody>
      <dsp:txXfrm>
        <a:off x="350520" y="1803900"/>
        <a:ext cx="4907280" cy="560880"/>
      </dsp:txXfrm>
    </dsp:sp>
    <dsp:sp modelId="{E580B554-FF70-4584-97BF-4A27C2444ED5}">
      <dsp:nvSpPr>
        <dsp:cNvPr id="0" name=""/>
        <dsp:cNvSpPr/>
      </dsp:nvSpPr>
      <dsp:spPr>
        <a:xfrm>
          <a:off x="0" y="2946180"/>
          <a:ext cx="7010400" cy="478800"/>
        </a:xfrm>
        <a:prstGeom prst="rect">
          <a:avLst/>
        </a:prstGeom>
        <a:solidFill>
          <a:schemeClr val="lt1">
            <a:alpha val="90000"/>
            <a:hueOff val="0"/>
            <a:satOff val="0"/>
            <a:lumOff val="0"/>
            <a:alphaOff val="0"/>
          </a:schemeClr>
        </a:solidFill>
        <a:ln w="12700" cap="flat" cmpd="sng" algn="ctr">
          <a:solidFill>
            <a:schemeClr val="accent5">
              <a:hueOff val="6718553"/>
              <a:satOff val="9479"/>
              <a:lumOff val="-1176"/>
              <a:alphaOff val="0"/>
            </a:schemeClr>
          </a:solidFill>
          <a:prstDash val="solid"/>
        </a:ln>
        <a:effectLst/>
      </dsp:spPr>
      <dsp:style>
        <a:lnRef idx="2">
          <a:scrgbClr r="0" g="0" b="0"/>
        </a:lnRef>
        <a:fillRef idx="1">
          <a:scrgbClr r="0" g="0" b="0"/>
        </a:fillRef>
        <a:effectRef idx="0">
          <a:scrgbClr r="0" g="0" b="0"/>
        </a:effectRef>
        <a:fontRef idx="minor"/>
      </dsp:style>
    </dsp:sp>
    <dsp:sp modelId="{0ED09D54-22E6-4673-9E84-1D18C6803523}">
      <dsp:nvSpPr>
        <dsp:cNvPr id="0" name=""/>
        <dsp:cNvSpPr/>
      </dsp:nvSpPr>
      <dsp:spPr>
        <a:xfrm>
          <a:off x="350520" y="2665740"/>
          <a:ext cx="4907280" cy="560880"/>
        </a:xfrm>
        <a:prstGeom prst="roundRect">
          <a:avLst/>
        </a:prstGeom>
        <a:solidFill>
          <a:schemeClr val="accent5">
            <a:hueOff val="6718553"/>
            <a:satOff val="9479"/>
            <a:lumOff val="-1176"/>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5484" tIns="0" rIns="185484" bIns="0" numCol="1" spcCol="1270" anchor="ctr" anchorCtr="0">
          <a:noAutofit/>
        </a:bodyPr>
        <a:lstStyle/>
        <a:p>
          <a:pPr lvl="0" algn="l" defTabSz="844550">
            <a:lnSpc>
              <a:spcPct val="90000"/>
            </a:lnSpc>
            <a:spcBef>
              <a:spcPct val="0"/>
            </a:spcBef>
            <a:spcAft>
              <a:spcPct val="35000"/>
            </a:spcAft>
          </a:pPr>
          <a:r>
            <a:rPr lang="en-US" sz="1900" kern="1200" dirty="0" smtClean="0"/>
            <a:t>Second Language </a:t>
          </a:r>
          <a:endParaRPr lang="en-US" sz="1900" kern="1200" dirty="0"/>
        </a:p>
      </dsp:txBody>
      <dsp:txXfrm>
        <a:off x="350520" y="2665740"/>
        <a:ext cx="4907280" cy="56088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9C976DF-09C6-4381-BD7E-793DFD28E4A8}">
      <dsp:nvSpPr>
        <dsp:cNvPr id="0" name=""/>
        <dsp:cNvSpPr/>
      </dsp:nvSpPr>
      <dsp:spPr>
        <a:xfrm>
          <a:off x="0" y="360659"/>
          <a:ext cx="7010400" cy="4788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0395FC2-D231-47F8-A5E4-6331D80BBD77}">
      <dsp:nvSpPr>
        <dsp:cNvPr id="0" name=""/>
        <dsp:cNvSpPr/>
      </dsp:nvSpPr>
      <dsp:spPr>
        <a:xfrm>
          <a:off x="350520" y="80219"/>
          <a:ext cx="4907280" cy="5608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5484" tIns="0" rIns="185484" bIns="0" numCol="1" spcCol="1270" anchor="ctr" anchorCtr="0">
          <a:noAutofit/>
        </a:bodyPr>
        <a:lstStyle/>
        <a:p>
          <a:pPr lvl="0" algn="l" defTabSz="844550">
            <a:lnSpc>
              <a:spcPct val="90000"/>
            </a:lnSpc>
            <a:spcBef>
              <a:spcPct val="0"/>
            </a:spcBef>
            <a:spcAft>
              <a:spcPct val="35000"/>
            </a:spcAft>
          </a:pPr>
          <a:r>
            <a:rPr lang="en-US" sz="1900" kern="1200" dirty="0" smtClean="0"/>
            <a:t>insufficient practice to mastery</a:t>
          </a:r>
          <a:endParaRPr lang="en-US" sz="1900" kern="1200" dirty="0"/>
        </a:p>
      </dsp:txBody>
      <dsp:txXfrm>
        <a:off x="350520" y="80219"/>
        <a:ext cx="4907280" cy="560880"/>
      </dsp:txXfrm>
    </dsp:sp>
    <dsp:sp modelId="{40358496-16D3-45C1-8F48-6E0D8B8AE1C9}">
      <dsp:nvSpPr>
        <dsp:cNvPr id="0" name=""/>
        <dsp:cNvSpPr/>
      </dsp:nvSpPr>
      <dsp:spPr>
        <a:xfrm>
          <a:off x="0" y="1222500"/>
          <a:ext cx="7010400" cy="478800"/>
        </a:xfrm>
        <a:prstGeom prst="rect">
          <a:avLst/>
        </a:prstGeom>
        <a:solidFill>
          <a:schemeClr val="lt1">
            <a:alpha val="90000"/>
            <a:hueOff val="0"/>
            <a:satOff val="0"/>
            <a:lumOff val="0"/>
            <a:alphaOff val="0"/>
          </a:schemeClr>
        </a:solidFill>
        <a:ln w="12700" cap="flat" cmpd="sng" algn="ctr">
          <a:solidFill>
            <a:schemeClr val="accent5">
              <a:hueOff val="2239518"/>
              <a:satOff val="3160"/>
              <a:lumOff val="-392"/>
              <a:alphaOff val="0"/>
            </a:schemeClr>
          </a:solidFill>
          <a:prstDash val="solid"/>
        </a:ln>
        <a:effectLst/>
      </dsp:spPr>
      <dsp:style>
        <a:lnRef idx="2">
          <a:scrgbClr r="0" g="0" b="0"/>
        </a:lnRef>
        <a:fillRef idx="1">
          <a:scrgbClr r="0" g="0" b="0"/>
        </a:fillRef>
        <a:effectRef idx="0">
          <a:scrgbClr r="0" g="0" b="0"/>
        </a:effectRef>
        <a:fontRef idx="minor"/>
      </dsp:style>
    </dsp:sp>
    <dsp:sp modelId="{1AE428F2-649A-40EC-931F-ADEDF4FE41AB}">
      <dsp:nvSpPr>
        <dsp:cNvPr id="0" name=""/>
        <dsp:cNvSpPr/>
      </dsp:nvSpPr>
      <dsp:spPr>
        <a:xfrm>
          <a:off x="350520" y="942059"/>
          <a:ext cx="4907280" cy="560880"/>
        </a:xfrm>
        <a:prstGeom prst="roundRect">
          <a:avLst/>
        </a:prstGeom>
        <a:solidFill>
          <a:schemeClr val="accent5">
            <a:hueOff val="2239518"/>
            <a:satOff val="3160"/>
            <a:lumOff val="-392"/>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5484" tIns="0" rIns="185484" bIns="0" numCol="1" spcCol="1270" anchor="ctr" anchorCtr="0">
          <a:noAutofit/>
        </a:bodyPr>
        <a:lstStyle/>
        <a:p>
          <a:pPr lvl="0" algn="l" defTabSz="844550">
            <a:lnSpc>
              <a:spcPct val="90000"/>
            </a:lnSpc>
            <a:spcBef>
              <a:spcPct val="0"/>
            </a:spcBef>
            <a:spcAft>
              <a:spcPct val="35000"/>
            </a:spcAft>
          </a:pPr>
          <a:r>
            <a:rPr lang="en-US" sz="1900" kern="1200" dirty="0" smtClean="0"/>
            <a:t>missing school </a:t>
          </a:r>
          <a:endParaRPr lang="en-US" sz="1900" kern="1200" dirty="0"/>
        </a:p>
      </dsp:txBody>
      <dsp:txXfrm>
        <a:off x="350520" y="942059"/>
        <a:ext cx="4907280" cy="560880"/>
      </dsp:txXfrm>
    </dsp:sp>
    <dsp:sp modelId="{CA529A6C-D222-462B-BD0B-829F48EAE0C0}">
      <dsp:nvSpPr>
        <dsp:cNvPr id="0" name=""/>
        <dsp:cNvSpPr/>
      </dsp:nvSpPr>
      <dsp:spPr>
        <a:xfrm>
          <a:off x="0" y="2084340"/>
          <a:ext cx="7010400" cy="478800"/>
        </a:xfrm>
        <a:prstGeom prst="rect">
          <a:avLst/>
        </a:prstGeom>
        <a:solidFill>
          <a:schemeClr val="lt1">
            <a:alpha val="90000"/>
            <a:hueOff val="0"/>
            <a:satOff val="0"/>
            <a:lumOff val="0"/>
            <a:alphaOff val="0"/>
          </a:schemeClr>
        </a:solidFill>
        <a:ln w="12700" cap="flat" cmpd="sng" algn="ctr">
          <a:solidFill>
            <a:schemeClr val="accent5">
              <a:hueOff val="4479036"/>
              <a:satOff val="6319"/>
              <a:lumOff val="-784"/>
              <a:alphaOff val="0"/>
            </a:schemeClr>
          </a:solidFill>
          <a:prstDash val="solid"/>
        </a:ln>
        <a:effectLst/>
      </dsp:spPr>
      <dsp:style>
        <a:lnRef idx="2">
          <a:scrgbClr r="0" g="0" b="0"/>
        </a:lnRef>
        <a:fillRef idx="1">
          <a:scrgbClr r="0" g="0" b="0"/>
        </a:fillRef>
        <a:effectRef idx="0">
          <a:scrgbClr r="0" g="0" b="0"/>
        </a:effectRef>
        <a:fontRef idx="minor"/>
      </dsp:style>
    </dsp:sp>
    <dsp:sp modelId="{2B817264-2AA4-4234-AFB9-91027E9F6CD4}">
      <dsp:nvSpPr>
        <dsp:cNvPr id="0" name=""/>
        <dsp:cNvSpPr/>
      </dsp:nvSpPr>
      <dsp:spPr>
        <a:xfrm>
          <a:off x="350520" y="1803900"/>
          <a:ext cx="4907280" cy="560880"/>
        </a:xfrm>
        <a:prstGeom prst="roundRect">
          <a:avLst/>
        </a:prstGeom>
        <a:solidFill>
          <a:schemeClr val="accent5">
            <a:hueOff val="4479036"/>
            <a:satOff val="6319"/>
            <a:lumOff val="-78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5484" tIns="0" rIns="185484" bIns="0" numCol="1" spcCol="1270" anchor="ctr" anchorCtr="0">
          <a:noAutofit/>
        </a:bodyPr>
        <a:lstStyle/>
        <a:p>
          <a:pPr lvl="0" algn="l" defTabSz="844550">
            <a:lnSpc>
              <a:spcPct val="90000"/>
            </a:lnSpc>
            <a:spcBef>
              <a:spcPct val="0"/>
            </a:spcBef>
            <a:spcAft>
              <a:spcPct val="35000"/>
            </a:spcAft>
          </a:pPr>
          <a:r>
            <a:rPr lang="en-US" sz="1900" kern="1200" dirty="0" smtClean="0"/>
            <a:t>Language processing </a:t>
          </a:r>
          <a:endParaRPr lang="en-US" sz="1900" kern="1200" dirty="0"/>
        </a:p>
      </dsp:txBody>
      <dsp:txXfrm>
        <a:off x="350520" y="1803900"/>
        <a:ext cx="4907280" cy="560880"/>
      </dsp:txXfrm>
    </dsp:sp>
    <dsp:sp modelId="{E580B554-FF70-4584-97BF-4A27C2444ED5}">
      <dsp:nvSpPr>
        <dsp:cNvPr id="0" name=""/>
        <dsp:cNvSpPr/>
      </dsp:nvSpPr>
      <dsp:spPr>
        <a:xfrm>
          <a:off x="0" y="2946180"/>
          <a:ext cx="7010400" cy="478800"/>
        </a:xfrm>
        <a:prstGeom prst="rect">
          <a:avLst/>
        </a:prstGeom>
        <a:solidFill>
          <a:schemeClr val="lt1">
            <a:alpha val="90000"/>
            <a:hueOff val="0"/>
            <a:satOff val="0"/>
            <a:lumOff val="0"/>
            <a:alphaOff val="0"/>
          </a:schemeClr>
        </a:solidFill>
        <a:ln w="12700" cap="flat" cmpd="sng" algn="ctr">
          <a:solidFill>
            <a:schemeClr val="accent5">
              <a:hueOff val="6718553"/>
              <a:satOff val="9479"/>
              <a:lumOff val="-1176"/>
              <a:alphaOff val="0"/>
            </a:schemeClr>
          </a:solidFill>
          <a:prstDash val="solid"/>
        </a:ln>
        <a:effectLst/>
      </dsp:spPr>
      <dsp:style>
        <a:lnRef idx="2">
          <a:scrgbClr r="0" g="0" b="0"/>
        </a:lnRef>
        <a:fillRef idx="1">
          <a:scrgbClr r="0" g="0" b="0"/>
        </a:fillRef>
        <a:effectRef idx="0">
          <a:scrgbClr r="0" g="0" b="0"/>
        </a:effectRef>
        <a:fontRef idx="minor"/>
      </dsp:style>
    </dsp:sp>
    <dsp:sp modelId="{0ED09D54-22E6-4673-9E84-1D18C6803523}">
      <dsp:nvSpPr>
        <dsp:cNvPr id="0" name=""/>
        <dsp:cNvSpPr/>
      </dsp:nvSpPr>
      <dsp:spPr>
        <a:xfrm>
          <a:off x="350520" y="2665740"/>
          <a:ext cx="4907280" cy="560880"/>
        </a:xfrm>
        <a:prstGeom prst="roundRect">
          <a:avLst/>
        </a:prstGeom>
        <a:solidFill>
          <a:schemeClr val="accent5">
            <a:hueOff val="6718553"/>
            <a:satOff val="9479"/>
            <a:lumOff val="-1176"/>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5484" tIns="0" rIns="185484" bIns="0" numCol="1" spcCol="1270" anchor="ctr" anchorCtr="0">
          <a:noAutofit/>
        </a:bodyPr>
        <a:lstStyle/>
        <a:p>
          <a:pPr lvl="0" algn="l" defTabSz="844550">
            <a:lnSpc>
              <a:spcPct val="90000"/>
            </a:lnSpc>
            <a:spcBef>
              <a:spcPct val="0"/>
            </a:spcBef>
            <a:spcAft>
              <a:spcPct val="35000"/>
            </a:spcAft>
          </a:pPr>
          <a:r>
            <a:rPr lang="en-US" sz="1900" kern="1200" dirty="0" smtClean="0"/>
            <a:t>Second Language </a:t>
          </a:r>
          <a:endParaRPr lang="en-US" sz="1900" kern="1200" dirty="0"/>
        </a:p>
      </dsp:txBody>
      <dsp:txXfrm>
        <a:off x="350520" y="2665740"/>
        <a:ext cx="4907280" cy="56088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7B81D88-34BE-40F6-B017-7884AFE7567D}">
      <dsp:nvSpPr>
        <dsp:cNvPr id="0" name=""/>
        <dsp:cNvSpPr/>
      </dsp:nvSpPr>
      <dsp:spPr>
        <a:xfrm>
          <a:off x="0" y="362420"/>
          <a:ext cx="8382000" cy="4788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F20FBD5-0571-4E39-989E-5F25760EDC78}">
      <dsp:nvSpPr>
        <dsp:cNvPr id="0" name=""/>
        <dsp:cNvSpPr/>
      </dsp:nvSpPr>
      <dsp:spPr>
        <a:xfrm>
          <a:off x="399045" y="81979"/>
          <a:ext cx="7980900" cy="5608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1774" tIns="0" rIns="221774" bIns="0" numCol="1" spcCol="1270" anchor="ctr" anchorCtr="0">
          <a:noAutofit/>
        </a:bodyPr>
        <a:lstStyle/>
        <a:p>
          <a:pPr lvl="0" algn="l" defTabSz="1244600">
            <a:lnSpc>
              <a:spcPct val="90000"/>
            </a:lnSpc>
            <a:spcBef>
              <a:spcPct val="0"/>
            </a:spcBef>
            <a:spcAft>
              <a:spcPct val="35000"/>
            </a:spcAft>
          </a:pPr>
          <a:r>
            <a:rPr lang="en-US" sz="2800" kern="1200" dirty="0" smtClean="0">
              <a:solidFill>
                <a:schemeClr val="tx1"/>
              </a:solidFill>
            </a:rPr>
            <a:t>State Goal Purpose (30 sec) </a:t>
          </a:r>
          <a:endParaRPr lang="en-US" sz="2800" kern="1200" dirty="0">
            <a:solidFill>
              <a:schemeClr val="tx1"/>
            </a:solidFill>
          </a:endParaRPr>
        </a:p>
      </dsp:txBody>
      <dsp:txXfrm>
        <a:off x="399045" y="81979"/>
        <a:ext cx="7980900" cy="560880"/>
      </dsp:txXfrm>
    </dsp:sp>
    <dsp:sp modelId="{0F9077EF-8CF8-4C8B-86FD-7A80F50169D7}">
      <dsp:nvSpPr>
        <dsp:cNvPr id="0" name=""/>
        <dsp:cNvSpPr/>
      </dsp:nvSpPr>
      <dsp:spPr>
        <a:xfrm>
          <a:off x="0" y="1224260"/>
          <a:ext cx="8382000" cy="478800"/>
        </a:xfrm>
        <a:prstGeom prst="rect">
          <a:avLst/>
        </a:prstGeom>
        <a:solidFill>
          <a:schemeClr val="lt1">
            <a:alpha val="90000"/>
            <a:hueOff val="0"/>
            <a:satOff val="0"/>
            <a:lumOff val="0"/>
            <a:alphaOff val="0"/>
          </a:schemeClr>
        </a:solidFill>
        <a:ln w="12700" cap="flat" cmpd="sng" algn="ctr">
          <a:solidFill>
            <a:schemeClr val="accent3">
              <a:hueOff val="2324921"/>
              <a:satOff val="-7429"/>
              <a:lumOff val="-1882"/>
              <a:alphaOff val="0"/>
            </a:schemeClr>
          </a:solidFill>
          <a:prstDash val="solid"/>
        </a:ln>
        <a:effectLst/>
      </dsp:spPr>
      <dsp:style>
        <a:lnRef idx="2">
          <a:scrgbClr r="0" g="0" b="0"/>
        </a:lnRef>
        <a:fillRef idx="1">
          <a:scrgbClr r="0" g="0" b="0"/>
        </a:fillRef>
        <a:effectRef idx="0">
          <a:scrgbClr r="0" g="0" b="0"/>
        </a:effectRef>
        <a:fontRef idx="minor"/>
      </dsp:style>
    </dsp:sp>
    <dsp:sp modelId="{BFE74DF8-137D-4A59-8FEF-A52FEE4C5B91}">
      <dsp:nvSpPr>
        <dsp:cNvPr id="0" name=""/>
        <dsp:cNvSpPr/>
      </dsp:nvSpPr>
      <dsp:spPr>
        <a:xfrm>
          <a:off x="399045" y="943820"/>
          <a:ext cx="7980900" cy="560880"/>
        </a:xfrm>
        <a:prstGeom prst="roundRect">
          <a:avLst/>
        </a:prstGeom>
        <a:solidFill>
          <a:schemeClr val="accent3">
            <a:hueOff val="2324921"/>
            <a:satOff val="-7429"/>
            <a:lumOff val="-1882"/>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1774" tIns="0" rIns="221774" bIns="0" numCol="1" spcCol="1270" anchor="ctr" anchorCtr="0">
          <a:noAutofit/>
        </a:bodyPr>
        <a:lstStyle/>
        <a:p>
          <a:pPr lvl="0" algn="l" defTabSz="1244600">
            <a:lnSpc>
              <a:spcPct val="90000"/>
            </a:lnSpc>
            <a:spcBef>
              <a:spcPct val="0"/>
            </a:spcBef>
            <a:spcAft>
              <a:spcPct val="35000"/>
            </a:spcAft>
          </a:pPr>
          <a:r>
            <a:rPr lang="en-US" sz="2800" kern="1200" dirty="0" smtClean="0">
              <a:solidFill>
                <a:schemeClr val="tx1"/>
              </a:solidFill>
            </a:rPr>
            <a:t>Review Previous Learning  (5 min)</a:t>
          </a:r>
          <a:endParaRPr lang="en-US" sz="2800" kern="1200" dirty="0">
            <a:solidFill>
              <a:schemeClr val="tx1"/>
            </a:solidFill>
          </a:endParaRPr>
        </a:p>
      </dsp:txBody>
      <dsp:txXfrm>
        <a:off x="399045" y="943820"/>
        <a:ext cx="7980900" cy="560880"/>
      </dsp:txXfrm>
    </dsp:sp>
    <dsp:sp modelId="{6411CB95-37A2-4E55-A317-416A5817C624}">
      <dsp:nvSpPr>
        <dsp:cNvPr id="0" name=""/>
        <dsp:cNvSpPr/>
      </dsp:nvSpPr>
      <dsp:spPr>
        <a:xfrm>
          <a:off x="0" y="2086100"/>
          <a:ext cx="8382000" cy="478800"/>
        </a:xfrm>
        <a:prstGeom prst="rect">
          <a:avLst/>
        </a:prstGeom>
        <a:solidFill>
          <a:schemeClr val="lt1">
            <a:alpha val="90000"/>
            <a:hueOff val="0"/>
            <a:satOff val="0"/>
            <a:lumOff val="0"/>
            <a:alphaOff val="0"/>
          </a:schemeClr>
        </a:solidFill>
        <a:ln w="12700" cap="flat" cmpd="sng" algn="ctr">
          <a:solidFill>
            <a:schemeClr val="accent3">
              <a:hueOff val="4649843"/>
              <a:satOff val="-14858"/>
              <a:lumOff val="-3765"/>
              <a:alphaOff val="0"/>
            </a:schemeClr>
          </a:solidFill>
          <a:prstDash val="solid"/>
        </a:ln>
        <a:effectLst/>
      </dsp:spPr>
      <dsp:style>
        <a:lnRef idx="2">
          <a:scrgbClr r="0" g="0" b="0"/>
        </a:lnRef>
        <a:fillRef idx="1">
          <a:scrgbClr r="0" g="0" b="0"/>
        </a:fillRef>
        <a:effectRef idx="0">
          <a:scrgbClr r="0" g="0" b="0"/>
        </a:effectRef>
        <a:fontRef idx="minor"/>
      </dsp:style>
    </dsp:sp>
    <dsp:sp modelId="{8F8B6EB3-23D9-4059-8A66-DEDFECC7FEB3}">
      <dsp:nvSpPr>
        <dsp:cNvPr id="0" name=""/>
        <dsp:cNvSpPr/>
      </dsp:nvSpPr>
      <dsp:spPr>
        <a:xfrm>
          <a:off x="399045" y="1805660"/>
          <a:ext cx="7980900" cy="560880"/>
        </a:xfrm>
        <a:prstGeom prst="roundRect">
          <a:avLst/>
        </a:prstGeom>
        <a:solidFill>
          <a:schemeClr val="accent3">
            <a:hueOff val="4649843"/>
            <a:satOff val="-14858"/>
            <a:lumOff val="-3765"/>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1774" tIns="0" rIns="221774" bIns="0" numCol="1" spcCol="1270" anchor="ctr" anchorCtr="0">
          <a:noAutofit/>
        </a:bodyPr>
        <a:lstStyle/>
        <a:p>
          <a:pPr lvl="0" algn="l" defTabSz="1244600">
            <a:lnSpc>
              <a:spcPct val="90000"/>
            </a:lnSpc>
            <a:spcBef>
              <a:spcPct val="0"/>
            </a:spcBef>
            <a:spcAft>
              <a:spcPct val="35000"/>
            </a:spcAft>
          </a:pPr>
          <a:r>
            <a:rPr lang="en-US" sz="2800" kern="1200" dirty="0" smtClean="0">
              <a:solidFill>
                <a:schemeClr val="tx1"/>
              </a:solidFill>
            </a:rPr>
            <a:t>Teach New Skill (5 min)</a:t>
          </a:r>
          <a:endParaRPr lang="en-US" sz="2800" kern="1200" dirty="0">
            <a:solidFill>
              <a:schemeClr val="tx1"/>
            </a:solidFill>
          </a:endParaRPr>
        </a:p>
      </dsp:txBody>
      <dsp:txXfrm>
        <a:off x="399045" y="1805660"/>
        <a:ext cx="7980900" cy="560880"/>
      </dsp:txXfrm>
    </dsp:sp>
    <dsp:sp modelId="{C968C250-6D43-4602-8474-C3D04A610E5A}">
      <dsp:nvSpPr>
        <dsp:cNvPr id="0" name=""/>
        <dsp:cNvSpPr/>
      </dsp:nvSpPr>
      <dsp:spPr>
        <a:xfrm>
          <a:off x="0" y="2947940"/>
          <a:ext cx="8382000" cy="478800"/>
        </a:xfrm>
        <a:prstGeom prst="rect">
          <a:avLst/>
        </a:prstGeom>
        <a:solidFill>
          <a:schemeClr val="lt1">
            <a:alpha val="90000"/>
            <a:hueOff val="0"/>
            <a:satOff val="0"/>
            <a:lumOff val="0"/>
            <a:alphaOff val="0"/>
          </a:schemeClr>
        </a:solidFill>
        <a:ln w="12700" cap="flat" cmpd="sng" algn="ctr">
          <a:solidFill>
            <a:schemeClr val="accent3">
              <a:hueOff val="6974765"/>
              <a:satOff val="-22287"/>
              <a:lumOff val="-5647"/>
              <a:alphaOff val="0"/>
            </a:schemeClr>
          </a:solidFill>
          <a:prstDash val="solid"/>
        </a:ln>
        <a:effectLst/>
      </dsp:spPr>
      <dsp:style>
        <a:lnRef idx="2">
          <a:scrgbClr r="0" g="0" b="0"/>
        </a:lnRef>
        <a:fillRef idx="1">
          <a:scrgbClr r="0" g="0" b="0"/>
        </a:fillRef>
        <a:effectRef idx="0">
          <a:scrgbClr r="0" g="0" b="0"/>
        </a:effectRef>
        <a:fontRef idx="minor"/>
      </dsp:style>
    </dsp:sp>
    <dsp:sp modelId="{51808185-083A-40B8-8E25-A5D0DC839FA5}">
      <dsp:nvSpPr>
        <dsp:cNvPr id="0" name=""/>
        <dsp:cNvSpPr/>
      </dsp:nvSpPr>
      <dsp:spPr>
        <a:xfrm>
          <a:off x="399045" y="2667500"/>
          <a:ext cx="7980900" cy="560880"/>
        </a:xfrm>
        <a:prstGeom prst="roundRect">
          <a:avLst/>
        </a:prstGeom>
        <a:solidFill>
          <a:schemeClr val="accent3">
            <a:hueOff val="6974765"/>
            <a:satOff val="-22287"/>
            <a:lumOff val="-5647"/>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1774" tIns="0" rIns="221774" bIns="0" numCol="1" spcCol="1270" anchor="ctr" anchorCtr="0">
          <a:noAutofit/>
        </a:bodyPr>
        <a:lstStyle/>
        <a:p>
          <a:pPr lvl="0" algn="l" defTabSz="1244600">
            <a:lnSpc>
              <a:spcPct val="90000"/>
            </a:lnSpc>
            <a:spcBef>
              <a:spcPct val="0"/>
            </a:spcBef>
            <a:spcAft>
              <a:spcPct val="35000"/>
            </a:spcAft>
          </a:pPr>
          <a:r>
            <a:rPr lang="en-US" sz="2800" kern="1200" dirty="0" smtClean="0">
              <a:solidFill>
                <a:schemeClr val="tx1"/>
              </a:solidFill>
            </a:rPr>
            <a:t>Practice New Skills (5 min)</a:t>
          </a:r>
          <a:endParaRPr lang="en-US" sz="2800" kern="1200" dirty="0">
            <a:solidFill>
              <a:schemeClr val="tx1"/>
            </a:solidFill>
          </a:endParaRPr>
        </a:p>
      </dsp:txBody>
      <dsp:txXfrm>
        <a:off x="399045" y="2667500"/>
        <a:ext cx="7980900" cy="560880"/>
      </dsp:txXfrm>
    </dsp:sp>
    <dsp:sp modelId="{4D9243DC-9507-4736-862B-06BA2CBBD061}">
      <dsp:nvSpPr>
        <dsp:cNvPr id="0" name=""/>
        <dsp:cNvSpPr/>
      </dsp:nvSpPr>
      <dsp:spPr>
        <a:xfrm>
          <a:off x="0" y="3809780"/>
          <a:ext cx="8382000" cy="478800"/>
        </a:xfrm>
        <a:prstGeom prst="rect">
          <a:avLst/>
        </a:prstGeom>
        <a:solidFill>
          <a:schemeClr val="lt1">
            <a:alpha val="90000"/>
            <a:hueOff val="0"/>
            <a:satOff val="0"/>
            <a:lumOff val="0"/>
            <a:alphaOff val="0"/>
          </a:schemeClr>
        </a:solidFill>
        <a:ln w="12700" cap="flat" cmpd="sng" algn="ctr">
          <a:solidFill>
            <a:schemeClr val="accent3">
              <a:hueOff val="9299686"/>
              <a:satOff val="-29716"/>
              <a:lumOff val="-7530"/>
              <a:alphaOff val="0"/>
            </a:schemeClr>
          </a:solidFill>
          <a:prstDash val="solid"/>
        </a:ln>
        <a:effectLst/>
      </dsp:spPr>
      <dsp:style>
        <a:lnRef idx="2">
          <a:scrgbClr r="0" g="0" b="0"/>
        </a:lnRef>
        <a:fillRef idx="1">
          <a:scrgbClr r="0" g="0" b="0"/>
        </a:fillRef>
        <a:effectRef idx="0">
          <a:scrgbClr r="0" g="0" b="0"/>
        </a:effectRef>
        <a:fontRef idx="minor"/>
      </dsp:style>
    </dsp:sp>
    <dsp:sp modelId="{610766A8-634E-4FE9-A15C-7E6A5575D185}">
      <dsp:nvSpPr>
        <dsp:cNvPr id="0" name=""/>
        <dsp:cNvSpPr/>
      </dsp:nvSpPr>
      <dsp:spPr>
        <a:xfrm>
          <a:off x="399045" y="3529340"/>
          <a:ext cx="7980900" cy="560880"/>
        </a:xfrm>
        <a:prstGeom prst="roundRect">
          <a:avLst/>
        </a:prstGeom>
        <a:solidFill>
          <a:schemeClr val="accent3">
            <a:hueOff val="9299686"/>
            <a:satOff val="-29716"/>
            <a:lumOff val="-753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1774" tIns="0" rIns="221774" bIns="0" numCol="1" spcCol="1270" anchor="ctr" anchorCtr="0">
          <a:noAutofit/>
        </a:bodyPr>
        <a:lstStyle/>
        <a:p>
          <a:pPr lvl="0" algn="l" defTabSz="1244600">
            <a:lnSpc>
              <a:spcPct val="90000"/>
            </a:lnSpc>
            <a:spcBef>
              <a:spcPct val="0"/>
            </a:spcBef>
            <a:spcAft>
              <a:spcPct val="35000"/>
            </a:spcAft>
          </a:pPr>
          <a:r>
            <a:rPr lang="en-US" sz="2800" kern="1200" dirty="0" smtClean="0">
              <a:solidFill>
                <a:schemeClr val="tx1"/>
              </a:solidFill>
            </a:rPr>
            <a:t>Fluency of previous over learned skill (5 min)</a:t>
          </a:r>
          <a:endParaRPr lang="en-US" sz="2800" kern="1200" dirty="0">
            <a:solidFill>
              <a:schemeClr val="tx1"/>
            </a:solidFill>
          </a:endParaRPr>
        </a:p>
      </dsp:txBody>
      <dsp:txXfrm>
        <a:off x="399045" y="3529340"/>
        <a:ext cx="7980900" cy="560880"/>
      </dsp:txXfrm>
    </dsp:sp>
    <dsp:sp modelId="{3238F2F8-7BD2-4926-9E7E-17F2ACF53AA3}">
      <dsp:nvSpPr>
        <dsp:cNvPr id="0" name=""/>
        <dsp:cNvSpPr/>
      </dsp:nvSpPr>
      <dsp:spPr>
        <a:xfrm>
          <a:off x="0" y="4671620"/>
          <a:ext cx="8382000" cy="478800"/>
        </a:xfrm>
        <a:prstGeom prst="rect">
          <a:avLst/>
        </a:prstGeom>
        <a:solidFill>
          <a:schemeClr val="lt1">
            <a:alpha val="90000"/>
            <a:hueOff val="0"/>
            <a:satOff val="0"/>
            <a:lumOff val="0"/>
            <a:alphaOff val="0"/>
          </a:schemeClr>
        </a:solidFill>
        <a:ln w="12700" cap="flat" cmpd="sng" algn="ctr">
          <a:solidFill>
            <a:schemeClr val="accent3">
              <a:hueOff val="11624607"/>
              <a:satOff val="-37145"/>
              <a:lumOff val="-9412"/>
              <a:alphaOff val="0"/>
            </a:schemeClr>
          </a:solidFill>
          <a:prstDash val="solid"/>
        </a:ln>
        <a:effectLst/>
      </dsp:spPr>
      <dsp:style>
        <a:lnRef idx="2">
          <a:scrgbClr r="0" g="0" b="0"/>
        </a:lnRef>
        <a:fillRef idx="1">
          <a:scrgbClr r="0" g="0" b="0"/>
        </a:fillRef>
        <a:effectRef idx="0">
          <a:scrgbClr r="0" g="0" b="0"/>
        </a:effectRef>
        <a:fontRef idx="minor"/>
      </dsp:style>
    </dsp:sp>
    <dsp:sp modelId="{9AB950DF-7537-4E33-A050-953DFB2E1808}">
      <dsp:nvSpPr>
        <dsp:cNvPr id="0" name=""/>
        <dsp:cNvSpPr/>
      </dsp:nvSpPr>
      <dsp:spPr>
        <a:xfrm>
          <a:off x="399045" y="4391179"/>
          <a:ext cx="7980900" cy="560880"/>
        </a:xfrm>
        <a:prstGeom prst="roundRect">
          <a:avLst/>
        </a:prstGeom>
        <a:solidFill>
          <a:schemeClr val="accent3">
            <a:hueOff val="11624607"/>
            <a:satOff val="-37145"/>
            <a:lumOff val="-9412"/>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1774" tIns="0" rIns="221774" bIns="0" numCol="1" spcCol="1270" anchor="ctr" anchorCtr="0">
          <a:noAutofit/>
        </a:bodyPr>
        <a:lstStyle/>
        <a:p>
          <a:pPr lvl="0" algn="l" defTabSz="1244600">
            <a:lnSpc>
              <a:spcPct val="90000"/>
            </a:lnSpc>
            <a:spcBef>
              <a:spcPct val="0"/>
            </a:spcBef>
            <a:spcAft>
              <a:spcPct val="35000"/>
            </a:spcAft>
          </a:pPr>
          <a:r>
            <a:rPr lang="en-US" sz="2800" kern="1200" dirty="0" smtClean="0">
              <a:solidFill>
                <a:schemeClr val="tx1"/>
              </a:solidFill>
            </a:rPr>
            <a:t>Application (10 min) </a:t>
          </a:r>
          <a:endParaRPr lang="en-US" sz="2800" kern="1200" dirty="0">
            <a:solidFill>
              <a:schemeClr val="tx1"/>
            </a:solidFill>
          </a:endParaRPr>
        </a:p>
      </dsp:txBody>
      <dsp:txXfrm>
        <a:off x="399045" y="4391179"/>
        <a:ext cx="7980900" cy="56088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F3704E20-C25C-47C4-B969-86E669F7D982}" type="datetimeFigureOut">
              <a:rPr lang="en-US"/>
              <a:pPr>
                <a:defRPr/>
              </a:pPr>
              <a:t>1/3/2013</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smtClean="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BBDC8BF1-6700-46EF-916C-3F55B966F52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a:t>
            </a:r>
            <a:r>
              <a:rPr lang="en-US" baseline="0" dirty="0" smtClean="0"/>
              <a:t> a student is use to base 10 systems, we throw strange system at them like telling time. This can create confusion for students.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a:t>
            </a:r>
            <a:r>
              <a:rPr lang="en-US" baseline="0" dirty="0" smtClean="0"/>
              <a:t> pieces of evidence to indicate an error in place value understanding, which is a type of number sense error.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a:t>
            </a:r>
            <a:r>
              <a:rPr lang="en-US" baseline="0" dirty="0" smtClean="0"/>
              <a:t> pieces of evidence to indicate an error in place value understanding, which is a type of number sense error.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a:t>
            </a:r>
            <a:r>
              <a:rPr lang="en-US" baseline="0" dirty="0" smtClean="0"/>
              <a:t> pieces of evidence to indicate an error in place value understanding, which is a type of number sense error.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a:t>
            </a:r>
            <a:r>
              <a:rPr lang="en-US" baseline="0" dirty="0" smtClean="0"/>
              <a:t> pieces of evidence to indicate an error in place value understanding, which is a type of number sense error.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asked the values of the numbers the child says “3” and “2” instead of “30” and “2”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happens often</a:t>
            </a:r>
            <a:r>
              <a:rPr lang="en-US" baseline="0" dirty="0" smtClean="0"/>
              <a:t> with the “teens”</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child is asked to write out a set of numbers. This child express is each digit as a separate Cardinal value rather than multiplying each by its place value. (4 x 1000).  For example, he writes “50” instead of “ 5” to indicate the number of tens in “57”.  This child lacks a conceptual understanding of place value in that his notation is not corrected to any sense of a positional system.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anybody</a:t>
            </a:r>
            <a:r>
              <a:rPr lang="en-US" baseline="0" dirty="0" smtClean="0"/>
              <a:t> doesn’t have the book, there are extra’s in the cabinet in Room 170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Can you figure out why he is making these mistakes? There could be a number of things going on however the most prominent one is that he is reading numbers both right to left and left to right.  In question number one he thinks that 13 and 31 are the same number. This is a strong indication that this child lacks an understanding of place value. </a:t>
            </a:r>
          </a:p>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basic activity is designed to get a specific sequence to the development of skills that must be mastered in order to ensure success in all other mathematic domains.  While there is no agreed upon specific scope and sequence, based upon the work of your group’s would there be anything that you might change from your group’s scope and sequence? Lead a discussion around the various Scopes and sequence is of skill development. Proceed to the next task</a:t>
            </a:r>
            <a:r>
              <a:rPr lang="en-US" baseline="0" dirty="0" smtClean="0"/>
              <a:t> where they will sequence the CCSS sequence of number sense including place value. </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copy of this activity is located at the end of the PowerPoint.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26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slide is a animated.  Each click will reveal the different grade level expectations.  Go through each one and the groups can self check to see if they got it in the correct order. </a:t>
            </a:r>
          </a:p>
          <a:p>
            <a:endParaRPr lang="en-US" dirty="0" smtClean="0"/>
          </a:p>
          <a:p>
            <a:r>
              <a:rPr lang="en-US" dirty="0" smtClean="0"/>
              <a:t>Provide a hand out that contains a combination of preschool and school aged skills for a scope and sequence</a:t>
            </a:r>
            <a:r>
              <a:rPr lang="en-US" baseline="0" dirty="0" smtClean="0"/>
              <a:t> of number sense. This will be used to develop intervention for students struggling with this skill.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27</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 over each one of these possible intervention options for a student with a mild number sense disability.  After going over these options ask the group to comment.  Are you doing any of these options with your students?  Is there something else that you are doing with your mild students?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29</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 over each one of these possible intervention options for a student with a mild number sense disability.  After going over these options ask the group to comment.  Are you doing any of these options with your students?  </a:t>
            </a:r>
            <a:r>
              <a:rPr lang="en-US" smtClean="0"/>
              <a:t>Is there something else that you are doing with your mild students? </a:t>
            </a:r>
            <a:endParaRPr lang="en-US"/>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30</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 over each one of these possible intervention options for a student with a mild number sense disability.  After going over these options ask the group to comment.  Are you doing any of these options with your students?  </a:t>
            </a:r>
            <a:r>
              <a:rPr lang="en-US" smtClean="0"/>
              <a:t>Is there something else that you are doing with your mild students? </a:t>
            </a:r>
            <a:endParaRPr lang="en-US"/>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31</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Sam. Sam is in</a:t>
            </a:r>
            <a:r>
              <a:rPr lang="en-US" baseline="0" dirty="0" smtClean="0"/>
              <a:t> third grade and has a specific math learning disability in math, that is rooted in weak number sense and recall of math concepts.</a:t>
            </a:r>
          </a:p>
          <a:p>
            <a:endParaRPr lang="en-US" baseline="0" dirty="0" smtClean="0"/>
          </a:p>
          <a:p>
            <a:r>
              <a:rPr lang="en-US" baseline="0" dirty="0" smtClean="0"/>
              <a:t>We are going to quickly look at a weeks worth of Everyday Math lessons for Third Grade. Keep Sam in mind when we look over these lessons. What do you think he will be successful with? What is he going to struggle with? What accommodations does he need? What should his instruction look like?</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33</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lesson the students explore numbers that you might find in a museum. From this discovery based exercise they</a:t>
            </a:r>
            <a:r>
              <a:rPr lang="en-US" baseline="0" dirty="0" smtClean="0"/>
              <a:t> are to conclude that there are a variety of a type of numbers and numbers have many purposes. Then the students will work in their journal doing number sequences. Then they explore the rooms for evidence of numbers. The differentiation activity is to play a game called “Number Squeeze”.  </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34</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While</a:t>
            </a:r>
            <a:r>
              <a:rPr lang="en-US" baseline="0" dirty="0" smtClean="0"/>
              <a:t> a majority of the lesson is to focus on building rituals and routine, this lesson deals with the number grid. Patterns are explored through Query type of activities. Then students follow up previous lessons by doing number sequence sheets and then solve number grip puzzles. The differentiation activity has the student solving the number grid puzzles by covering up portions of a number grid with “sticky notes”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Talking about</a:t>
            </a:r>
            <a:r>
              <a:rPr lang="en-US" baseline="0" dirty="0" smtClean="0"/>
              <a:t> the history of the current number system, helps to understand the evolution of the number 0 that is used today to denote place value. Remember the number 0 is not a number that exists on our internal number line. This was invented to makes number writing efficient. During this time, each group of tens had it own symbol. There was a different symbol for 20, 30, 40, etc., thus making the number system more cumbersome.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5</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lesson the students are learning</a:t>
            </a:r>
            <a:r>
              <a:rPr lang="en-US" baseline="0" dirty="0" smtClean="0"/>
              <a:t> how to use their reference materials to look up information.  Then the students play an addition fact games called “Less Than You!”. The differentiation task as student’s scooping up a handful of pennies, counting and then comparing quantity with each other.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36</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lesson students review telling time,</a:t>
            </a:r>
            <a:r>
              <a:rPr lang="en-US" baseline="0" dirty="0" smtClean="0"/>
              <a:t> measurement and basic shapes. The purpose is to review the use of tools in mathematical problem solving. The differentiation task has students making a paper plate clock.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37</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 focuses on how to record and display data.</a:t>
            </a:r>
            <a:r>
              <a:rPr lang="en-US" baseline="0" dirty="0" smtClean="0"/>
              <a:t> It also introduced the concept of a math box.  The differentiation has the students practicing making tally marks.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38</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these guiding</a:t>
            </a:r>
            <a:r>
              <a:rPr lang="en-US" baseline="0" dirty="0" smtClean="0"/>
              <a:t> questions to lead a discussion regarding Sam. Also refer to the models of LRE for supporting a child, What model might be most appropriate for him?</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39</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a:t>
            </a:r>
            <a:r>
              <a:rPr lang="en-US" baseline="0" dirty="0" smtClean="0"/>
              <a:t> build houses based on blueprints. A well planned out description of how to build the house. House builders must have blueprints. Specially designed instruction also needs blueprints.  This is referred to as systematic instruction or well though out sequence of instruction and well established routines that focus on understanding, mastery, fluency and application of learning.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41</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30 minute lesson plan is adapted from the work of Susan Hall in</a:t>
            </a:r>
            <a:r>
              <a:rPr lang="en-US" baseline="0" dirty="0" smtClean="0"/>
              <a:t> the area of reading. Since most specially designed instruction occurs in blocks of 30 minutes, the 30 minute lesson plan is designed to maximize the short about of time to get the most out of instruction and is designed for mastery, understanding, fluency and application. </a:t>
            </a:r>
          </a:p>
          <a:p>
            <a:endParaRPr lang="en-US" baseline="0" dirty="0" smtClean="0"/>
          </a:p>
          <a:p>
            <a:r>
              <a:rPr lang="en-US" baseline="0" dirty="0" smtClean="0"/>
              <a:t>Systematic: Each step is done the same way every day, building one skill onto the next. Use a time to make sure you are not taking too long on one step. Make sure all materials are ready before the lesson for seamless transition between the skills. </a:t>
            </a:r>
          </a:p>
          <a:p>
            <a:endParaRPr lang="en-US" baseline="0" dirty="0" smtClean="0"/>
          </a:p>
          <a:p>
            <a:r>
              <a:rPr lang="en-US" baseline="0" dirty="0" smtClean="0"/>
              <a:t>Students who receive their instruction in a systematic way, are higher achievers. </a:t>
            </a:r>
          </a:p>
          <a:p>
            <a:endParaRPr lang="en-US" baseline="0" dirty="0" smtClean="0"/>
          </a:p>
          <a:p>
            <a:r>
              <a:rPr lang="en-US" baseline="0" dirty="0" smtClean="0"/>
              <a:t>This can be adapted for 15 min, 45 min, 60 min and 90 min lesson plans based on needs.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42</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Pass</a:t>
            </a:r>
            <a:r>
              <a:rPr lang="en-US" baseline="0" dirty="0" smtClean="0"/>
              <a:t> out the one page 30 min lesson plan. Go over each section.</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43</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44</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45</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is very important that only</a:t>
            </a:r>
            <a:r>
              <a:rPr lang="en-US" baseline="0" dirty="0" smtClean="0"/>
              <a:t> previously taught skills are worked on for fluency.  The purpose is rapid retrieval of already learned skills. These should be rapid fire drills with the purpose of increasing speed along with accuracy.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46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Roman</a:t>
            </a:r>
            <a:r>
              <a:rPr lang="en-US" baseline="0" dirty="0" smtClean="0"/>
              <a:t> Number system, place value was denoted by a symbol. Zero was not used to denote place value. Letters were used to denote value. Symbols are placed in order of value, starting with the largest value first. There are no standard rules to writing in Roman Numbers. For the number 1999 there are three possible ways. This was confusing and was gradually replaced by the Arabic numerals.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6</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47</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Switch to the Instant</a:t>
            </a:r>
            <a:r>
              <a:rPr lang="en-US" baseline="0" dirty="0" smtClean="0"/>
              <a:t> Recognition of two digit numbers </a:t>
            </a:r>
            <a:r>
              <a:rPr lang="en-US" baseline="0" dirty="0" err="1" smtClean="0"/>
              <a:t>ppt</a:t>
            </a:r>
            <a:r>
              <a:rPr lang="en-US" baseline="0" dirty="0" smtClean="0"/>
              <a:t> to demonstrate a fluency drill.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52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Special Education</a:t>
            </a:r>
            <a:r>
              <a:rPr lang="en-US" baseline="0" dirty="0" smtClean="0"/>
              <a:t> is often criticized for only focusing on skills development and not purposely transferring the skills to application.  Both must occur! </a:t>
            </a:r>
            <a:r>
              <a:rPr lang="en-US" sz="1200" kern="1200" dirty="0" smtClean="0">
                <a:solidFill>
                  <a:schemeClr val="tx1"/>
                </a:solidFill>
                <a:latin typeface="+mn-lt"/>
                <a:ea typeface="+mn-ea"/>
                <a:cs typeface="+mn-cs"/>
              </a:rPr>
              <a:t>At the elementary, middle, and high school levels, there are some parts of the curriculum in which students are necessarily dependent on the teacher, and others in which students can work more independently. In particular, two aspects of the curriculum provide for students’ learning needs:</a:t>
            </a:r>
          </a:p>
          <a:p>
            <a:endParaRPr lang="en-US" sz="1200" kern="1200" dirty="0" smtClean="0">
              <a:solidFill>
                <a:schemeClr val="tx1"/>
              </a:solidFill>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mn-lt"/>
                <a:ea typeface="+mn-ea"/>
                <a:cs typeface="+mn-cs"/>
              </a:rPr>
              <a:t>1.    systematic instruction for the acquisition of skills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2.    project work for the application of skills acquired earlier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mn-lt"/>
                <a:ea typeface="+mn-ea"/>
                <a:cs typeface="+mn-cs"/>
              </a:rPr>
              <a:t>This is why the “30 min” lesson always ends with an</a:t>
            </a:r>
            <a:r>
              <a:rPr lang="en-US" sz="1200" kern="1200" baseline="0" dirty="0" smtClean="0">
                <a:solidFill>
                  <a:schemeClr val="tx1"/>
                </a:solidFill>
                <a:latin typeface="+mn-lt"/>
                <a:ea typeface="+mn-ea"/>
                <a:cs typeface="+mn-cs"/>
              </a:rPr>
              <a:t> Instructional Task that applies the skills learned.</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55</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are going to take a look at these</a:t>
            </a:r>
            <a:r>
              <a:rPr lang="en-US" baseline="0" dirty="0" smtClean="0"/>
              <a:t> three programs that are used in DPS and how they address number sense.  These programs are not designed to meet the needs of all learners but provide supplement to the core curriculum for students who struggle. Each presents one lesson for a different topic on the scope and sequence. They may not provide the extra practice, instruct strategies appropriate for student with a disability, sufficient fluency practice or a sensible sequence of instruction for remediation. </a:t>
            </a:r>
          </a:p>
          <a:p>
            <a:endParaRPr lang="en-US" baseline="0" dirty="0" smtClean="0"/>
          </a:p>
          <a:p>
            <a:r>
              <a:rPr lang="en-US" baseline="0" dirty="0" smtClean="0"/>
              <a:t>Mathematics Navigator is grouped by subject which makes it easier to use for specially designed instruction. There is no grade level designation. The Beginning Place Value module would be appropriate as early as Kindergarten for the first lesson but probably most appropriate for 2</a:t>
            </a:r>
            <a:r>
              <a:rPr lang="en-US" baseline="30000" dirty="0" smtClean="0"/>
              <a:t>nd</a:t>
            </a:r>
            <a:r>
              <a:rPr lang="en-US" baseline="0" dirty="0" smtClean="0"/>
              <a:t> grade and up. </a:t>
            </a:r>
          </a:p>
          <a:p>
            <a:endParaRPr lang="en-US" baseline="0" dirty="0" smtClean="0"/>
          </a:p>
          <a:p>
            <a:r>
              <a:rPr lang="en-US" baseline="0" dirty="0" smtClean="0"/>
              <a:t>Hands on Standards is loosely grouped by grade level. You will probably need multiple grade levels to see the entire scope and sequence of number sense skills. The manuals really just show you how to use the </a:t>
            </a:r>
            <a:r>
              <a:rPr lang="en-US" baseline="0" dirty="0" err="1" smtClean="0"/>
              <a:t>manipulatives</a:t>
            </a:r>
            <a:r>
              <a:rPr lang="en-US" baseline="0" dirty="0" smtClean="0"/>
              <a:t>. You have to create your own practice items.</a:t>
            </a:r>
          </a:p>
          <a:p>
            <a:endParaRPr lang="en-US" baseline="0" dirty="0" smtClean="0"/>
          </a:p>
          <a:p>
            <a:r>
              <a:rPr lang="en-US" baseline="0" dirty="0" err="1" smtClean="0"/>
              <a:t>Origomath</a:t>
            </a:r>
            <a:r>
              <a:rPr lang="en-US" baseline="0" dirty="0" smtClean="0"/>
              <a:t> is by grade levels. You will need to find the number sense skills at each grade level. Essentially you are rearranging the curriculum to be more like Mathematics Navigator. This does provide a lot of </a:t>
            </a:r>
            <a:r>
              <a:rPr lang="en-US" baseline="0" dirty="0" err="1" smtClean="0"/>
              <a:t>applicaion</a:t>
            </a:r>
            <a:r>
              <a:rPr lang="en-US" baseline="0" dirty="0" smtClean="0"/>
              <a:t> or instructional tasks that the other programs don’t provide.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57</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possible go to school</a:t>
            </a:r>
            <a:r>
              <a:rPr lang="en-US" baseline="0" dirty="0" smtClean="0"/>
              <a:t> net to find these three curriculum. If not then use these slides to show how to find them in School Net. These slides are here for folks to refer to if they are struggling on how to find the. </a:t>
            </a:r>
          </a:p>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58</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 uses the Numeral Expander. See how</a:t>
            </a:r>
            <a:r>
              <a:rPr lang="en-US" baseline="0" dirty="0" smtClean="0"/>
              <a:t> to make this manipulative. Pass out a copy of the Numeral Expander. Show them how to fold it.</a:t>
            </a:r>
          </a:p>
          <a:p>
            <a:endParaRPr lang="en-US" baseline="0" dirty="0" smtClean="0"/>
          </a:p>
          <a:p>
            <a:r>
              <a:rPr lang="en-US" baseline="0" dirty="0" smtClean="0"/>
              <a:t>Use this to demonstrate how a number is made with place and value.  Show </a:t>
            </a:r>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67</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many 10s?</a:t>
            </a:r>
            <a:r>
              <a:rPr lang="en-US" baseline="0" dirty="0" smtClean="0"/>
              <a:t> Write that number on the tape in the 10s box using a wet erase markers so you can use it over and over again. How many 1s? Write that number on the tape in the 1s box. Then fold the expander to reveal the number.  You can do this reversed as well. Put the numbers in the boxes and have them build models with the base 10 blocks.</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68</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Common core state standards sorting activity: Cut out each section and put into an envelope for each table.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70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Arabic numbers were introduced</a:t>
            </a:r>
            <a:r>
              <a:rPr lang="en-US" baseline="0" dirty="0" smtClean="0"/>
              <a:t> to Europe in the 10</a:t>
            </a:r>
            <a:r>
              <a:rPr lang="en-US" baseline="30000" dirty="0" smtClean="0"/>
              <a:t>th</a:t>
            </a:r>
            <a:r>
              <a:rPr lang="en-US" baseline="0" dirty="0" smtClean="0"/>
              <a:t> century by Arabs of North Africa.  There are many numbers systems in the Arab world. These are the numbers systems introduced from North Africa.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Arabic</a:t>
            </a:r>
            <a:r>
              <a:rPr lang="en-US" baseline="0" dirty="0" smtClean="0"/>
              <a:t> number system used a Zero, which eventually was developed by  Babylonian mathematics but it was typically just a blank space, then became wedges, to eventually the symbol we used today 0. The Babylonian system was base-60 and still used today in telling time.</a:t>
            </a:r>
            <a:endParaRPr lang="en-US" dirty="0" smtClean="0"/>
          </a:p>
          <a:p>
            <a:endParaRPr lang="en-US" dirty="0" smtClean="0"/>
          </a:p>
          <a:p>
            <a:r>
              <a:rPr lang="en-US" dirty="0" smtClean="0"/>
              <a:t>The Zero is both a number and a digit. A number is a mathematical object</a:t>
            </a:r>
            <a:r>
              <a:rPr lang="en-US" baseline="0" dirty="0" smtClean="0"/>
              <a:t> used to count. Numbers include zero, negative numbers, rational numbers, irrational numbers, real  and complex numbers.</a:t>
            </a:r>
          </a:p>
          <a:p>
            <a:endParaRPr lang="en-US" baseline="0" dirty="0" smtClean="0"/>
          </a:p>
          <a:p>
            <a:r>
              <a:rPr lang="en-US" baseline="0" dirty="0" smtClean="0"/>
              <a:t>The Zero also is a digit in the a number system. In the base 10 system you have the digits 0-9. In a base 2 system (binary) you have the digits 0 and 1). </a:t>
            </a:r>
          </a:p>
          <a:p>
            <a:endParaRPr lang="en-US" baseline="0" dirty="0" smtClean="0"/>
          </a:p>
          <a:p>
            <a:r>
              <a:rPr lang="en-US" baseline="0" dirty="0" smtClean="0"/>
              <a:t>The Zero made writing numbers much easier and efficient. Less digits were required, especially for large numbers. It became the preferred method in Europe over the Roman Number system.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Positional systems or place values</a:t>
            </a:r>
            <a:r>
              <a:rPr lang="en-US" baseline="0" dirty="0" smtClean="0"/>
              <a:t> systems with the use of an absolute 0 were controversial. One could simply put a number before or after the string of digits thus causing fraud. This is why when writing checks we must write out the words as well as using the digits to represent the amount.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number 84 has</a:t>
            </a:r>
            <a:r>
              <a:rPr lang="en-US" baseline="0" dirty="0" smtClean="0"/>
              <a:t> two digits. The 8 and the 4. The placement of the digits tells us it value.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language of place value can be confusing</a:t>
            </a:r>
            <a:r>
              <a:rPr lang="en-US" baseline="0" dirty="0" smtClean="0"/>
              <a:t> for students with any type of language processing difficulty. What does ten thousands really mean? This abstract concept can lead to problems with place value understanding.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Rounded Rectangle 4"/>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smtClean="0"/>
              <a:t>Click to edit Master title style</a:t>
            </a:r>
            <a:endParaRPr lang="en-US"/>
          </a:p>
        </p:txBody>
      </p:sp>
      <p:sp>
        <p:nvSpPr>
          <p:cNvPr id="11" name="Date Placeholder 27"/>
          <p:cNvSpPr>
            <a:spLocks noGrp="1"/>
          </p:cNvSpPr>
          <p:nvPr>
            <p:ph type="dt" sz="half" idx="10"/>
          </p:nvPr>
        </p:nvSpPr>
        <p:spPr/>
        <p:txBody>
          <a:bodyPr/>
          <a:lstStyle>
            <a:lvl1pPr>
              <a:defRPr/>
            </a:lvl1pPr>
          </a:lstStyle>
          <a:p>
            <a:pPr>
              <a:defRPr/>
            </a:pPr>
            <a:fld id="{BE12B76F-B0D7-43E8-825F-A14A354FE552}" type="datetimeFigureOut">
              <a:rPr lang="en-US"/>
              <a:pPr>
                <a:defRPr/>
              </a:pPr>
              <a:t>1/3/2013</a:t>
            </a:fld>
            <a:endParaRPr lang="en-US"/>
          </a:p>
        </p:txBody>
      </p:sp>
      <p:sp>
        <p:nvSpPr>
          <p:cNvPr id="12" name="Footer Placeholder 16"/>
          <p:cNvSpPr>
            <a:spLocks noGrp="1"/>
          </p:cNvSpPr>
          <p:nvPr>
            <p:ph type="ftr" sz="quarter" idx="11"/>
          </p:nvPr>
        </p:nvSpPr>
        <p:spPr/>
        <p:txBody>
          <a:bodyPr/>
          <a:lstStyle>
            <a:lvl1pPr>
              <a:defRPr/>
            </a:lvl1pPr>
          </a:lstStyle>
          <a:p>
            <a:pPr>
              <a:defRPr/>
            </a:pPr>
            <a:endParaRPr lang="en-US"/>
          </a:p>
        </p:txBody>
      </p:sp>
      <p:sp>
        <p:nvSpPr>
          <p:cNvPr id="13" name="Slide Number Placeholder 28"/>
          <p:cNvSpPr>
            <a:spLocks noGrp="1"/>
          </p:cNvSpPr>
          <p:nvPr>
            <p:ph type="sldNum" sz="quarter" idx="12"/>
          </p:nvPr>
        </p:nvSpPr>
        <p:spPr/>
        <p:txBody>
          <a:bodyPr/>
          <a:lstStyle>
            <a:lvl1pPr>
              <a:defRPr sz="1400">
                <a:solidFill>
                  <a:srgbClr val="FFFFFF"/>
                </a:solidFill>
              </a:defRPr>
            </a:lvl1pPr>
          </a:lstStyle>
          <a:p>
            <a:pPr>
              <a:defRPr/>
            </a:pPr>
            <a:fld id="{6B41D74E-8EBA-4692-A567-3DEECBC6E98E}"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3AD4CF6-462C-4D69-A74A-5098F4C845F4}" type="datetimeFigureOut">
              <a:rPr lang="en-US"/>
              <a:pPr>
                <a:defRPr/>
              </a:pPr>
              <a:t>1/3/2013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BEBC0A07-7ED8-462A-8FFC-989518E593F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495AB4E-F252-42EE-A428-531E42AD037C}" type="datetimeFigureOut">
              <a:rPr lang="en-US"/>
              <a:pPr>
                <a:defRPr/>
              </a:pPr>
              <a:t>1/3/2013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51CEE074-71B2-4B54-BEE9-2C39268F031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914400" y="1447800"/>
            <a:ext cx="77724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9A6858C-94DD-4219-BE95-C578B40ECAEC}" type="datetimeFigureOut">
              <a:rPr lang="en-US"/>
              <a:pPr>
                <a:defRPr/>
              </a:pPr>
              <a:t>1/3/2013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656C7E8-A57F-4930-A07A-D6EB3B87FC5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Rounded Rectangle 4"/>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722313" y="952500"/>
            <a:ext cx="7772400" cy="1362075"/>
          </a:xfrm>
        </p:spPr>
        <p:txBody>
          <a:bodyPr/>
          <a:lstStyle>
            <a:lvl1pPr algn="l">
              <a:buNone/>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9" name="Date Placeholder 3"/>
          <p:cNvSpPr>
            <a:spLocks noGrp="1"/>
          </p:cNvSpPr>
          <p:nvPr>
            <p:ph type="dt" sz="half" idx="10"/>
          </p:nvPr>
        </p:nvSpPr>
        <p:spPr/>
        <p:txBody>
          <a:bodyPr/>
          <a:lstStyle>
            <a:lvl1pPr>
              <a:defRPr/>
            </a:lvl1pPr>
          </a:lstStyle>
          <a:p>
            <a:pPr>
              <a:defRPr/>
            </a:pPr>
            <a:fld id="{1253B426-0FF3-4C8B-8455-9B8BBC126D87}" type="datetimeFigureOut">
              <a:rPr lang="en-US"/>
              <a:pPr>
                <a:defRPr/>
              </a:pPr>
              <a:t>1/3/2013</a:t>
            </a:fld>
            <a:endParaRPr lang="en-US"/>
          </a:p>
        </p:txBody>
      </p:sp>
      <p:sp>
        <p:nvSpPr>
          <p:cNvPr id="10" name="Footer Placeholder 4"/>
          <p:cNvSpPr>
            <a:spLocks noGrp="1"/>
          </p:cNvSpPr>
          <p:nvPr>
            <p:ph type="ftr" sz="quarter" idx="11"/>
          </p:nvPr>
        </p:nvSpPr>
        <p:spPr>
          <a:xfrm>
            <a:off x="800100" y="6172200"/>
            <a:ext cx="4000500" cy="457200"/>
          </a:xfrm>
        </p:spPr>
        <p:txBody>
          <a:bodyPr/>
          <a:lstStyle>
            <a:lvl1pPr>
              <a:defRPr/>
            </a:lvl1pPr>
          </a:lstStyle>
          <a:p>
            <a:pPr>
              <a:defRPr/>
            </a:pPr>
            <a:endParaRPr lang="en-US"/>
          </a:p>
        </p:txBody>
      </p:sp>
      <p:sp>
        <p:nvSpPr>
          <p:cNvPr id="11" name="Slide Number Placeholder 5"/>
          <p:cNvSpPr>
            <a:spLocks noGrp="1"/>
          </p:cNvSpPr>
          <p:nvPr>
            <p:ph type="sldNum" sz="quarter" idx="12"/>
          </p:nvPr>
        </p:nvSpPr>
        <p:spPr>
          <a:xfrm>
            <a:off x="146050" y="6208713"/>
            <a:ext cx="457200" cy="457200"/>
          </a:xfrm>
        </p:spPr>
        <p:txBody>
          <a:bodyPr/>
          <a:lstStyle>
            <a:lvl1pPr>
              <a:defRPr/>
            </a:lvl1pPr>
          </a:lstStyle>
          <a:p>
            <a:pPr>
              <a:defRPr/>
            </a:pPr>
            <a:fld id="{B941F8F7-1398-4E06-A17D-71B705479028}"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91440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93395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B92054BA-0F23-4327-BA4B-26CB1F9CB5E2}" type="datetimeFigureOut">
              <a:rPr lang="en-US"/>
              <a:pPr>
                <a:defRPr/>
              </a:pPr>
              <a:t>1/3/2013</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44BD425A-A8F4-49AC-83C6-2A1F88D9B2B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half" idx="2"/>
          </p:nvPr>
        </p:nvSpPr>
        <p:spPr>
          <a:xfrm>
            <a:off x="9144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4"/>
          </p:nvPr>
        </p:nvSpPr>
        <p:spPr>
          <a:xfrm>
            <a:off x="49530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6CE5DAB6-0419-4DDD-8AA9-0350BD39A9A6}" type="datetimeFigureOut">
              <a:rPr lang="en-US"/>
              <a:pPr>
                <a:defRPr/>
              </a:pPr>
              <a:t>1/3/2013</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79FE7DCF-0AA0-44C6-ADFD-DF53B394B66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EC396978-B03F-4EE4-8FE1-A6742A7C087D}" type="datetimeFigureOut">
              <a:rPr lang="en-US"/>
              <a:pPr>
                <a:defRPr/>
              </a:pPr>
              <a:t>1/3/2013</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AE2046E3-D041-4D11-9A05-B1B91E59E88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6DAD458A-BCE1-446B-86E8-CAA10C802782}" type="datetimeFigureOut">
              <a:rPr lang="en-US"/>
              <a:pPr>
                <a:defRPr/>
              </a:pPr>
              <a:t>1/3/2013</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6E3DE8A5-BB14-4CDE-9CF4-77225FA34BE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6" name="Rounded Rectangle 5"/>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smtClean="0"/>
              <a:t>Click to edit Master title style</a:t>
            </a:r>
            <a:endParaRPr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fld id="{0DDDC92F-8CEA-434B-B4B2-F6111C84C716}" type="datetimeFigureOut">
              <a:rPr lang="en-US"/>
              <a:pPr>
                <a:defRPr/>
              </a:pPr>
              <a:t>1/3/2013</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ACF87B99-56D4-4446-B2ED-525ACA9215E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8" name="Date Placeholder 4"/>
          <p:cNvSpPr>
            <a:spLocks noGrp="1"/>
          </p:cNvSpPr>
          <p:nvPr>
            <p:ph type="dt" sz="half" idx="10"/>
          </p:nvPr>
        </p:nvSpPr>
        <p:spPr/>
        <p:txBody>
          <a:bodyPr/>
          <a:lstStyle>
            <a:lvl1pPr>
              <a:defRPr/>
            </a:lvl1pPr>
          </a:lstStyle>
          <a:p>
            <a:pPr>
              <a:defRPr/>
            </a:pPr>
            <a:fld id="{4E53F568-93F5-4749-9DCB-A6B5E5938604}" type="datetimeFigureOut">
              <a:rPr lang="en-US"/>
              <a:pPr>
                <a:defRPr/>
              </a:pPr>
              <a:t>1/3/2013</a:t>
            </a:fld>
            <a:endParaRPr lang="en-US"/>
          </a:p>
        </p:txBody>
      </p:sp>
      <p:sp>
        <p:nvSpPr>
          <p:cNvPr id="9" name="Footer Placeholder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146050" y="6208713"/>
            <a:ext cx="457200" cy="457200"/>
          </a:xfrm>
        </p:spPr>
        <p:txBody>
          <a:bodyPr/>
          <a:lstStyle>
            <a:lvl1pPr>
              <a:defRPr/>
            </a:lvl1pPr>
          </a:lstStyle>
          <a:p>
            <a:pPr>
              <a:defRPr/>
            </a:pPr>
            <a:fld id="{98BF2E31-9DBF-4347-A5DA-08282728269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8" name="Rounded Rectangle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8"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smtClean="0"/>
              <a:t>Click to edit Master title style</a:t>
            </a:r>
          </a:p>
        </p:txBody>
      </p:sp>
      <p:sp>
        <p:nvSpPr>
          <p:cNvPr id="1029"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fontAlgn="auto" latinLnBrk="0" hangingPunct="1">
              <a:spcBef>
                <a:spcPts val="0"/>
              </a:spcBef>
              <a:spcAft>
                <a:spcPts val="0"/>
              </a:spcAft>
              <a:defRPr kumimoji="0" sz="1400">
                <a:solidFill>
                  <a:schemeClr val="tx2"/>
                </a:solidFill>
                <a:latin typeface="+mn-lt"/>
                <a:cs typeface="+mn-cs"/>
              </a:defRPr>
            </a:lvl1pPr>
          </a:lstStyle>
          <a:p>
            <a:pPr>
              <a:defRPr/>
            </a:pPr>
            <a:fld id="{A8FAC8F4-F737-4F2C-A2B9-BF909F61B64D}" type="datetimeFigureOut">
              <a:rPr lang="en-US"/>
              <a:pPr>
                <a:defRPr/>
              </a:pPr>
              <a:t>1/3/2013</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fontAlgn="auto" latinLnBrk="0" hangingPunct="1">
              <a:spcBef>
                <a:spcPts val="0"/>
              </a:spcBef>
              <a:spcAft>
                <a:spcPts val="0"/>
              </a:spcAft>
              <a:defRPr kumimoji="0" sz="1400">
                <a:solidFill>
                  <a:schemeClr val="tx2"/>
                </a:solidFill>
                <a:latin typeface="+mn-lt"/>
                <a:cs typeface="+mn-cs"/>
              </a:defRPr>
            </a:lvl1pPr>
          </a:lstStyle>
          <a:p>
            <a:pPr>
              <a:defRPr/>
            </a:pPr>
            <a:endParaRPr lang="en-US"/>
          </a:p>
        </p:txBody>
      </p:sp>
      <p:sp>
        <p:nvSpPr>
          <p:cNvPr id="23" name="Slide Number Placeholder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fontAlgn="auto" latinLnBrk="0" hangingPunct="1">
              <a:spcBef>
                <a:spcPts val="0"/>
              </a:spcBef>
              <a:spcAft>
                <a:spcPts val="0"/>
              </a:spcAft>
              <a:defRPr kumimoji="0" sz="1400">
                <a:solidFill>
                  <a:srgbClr val="FFFFFF"/>
                </a:solidFill>
                <a:latin typeface="+mj-lt"/>
                <a:ea typeface="+mj-ea"/>
                <a:cs typeface="+mj-cs"/>
              </a:defRPr>
            </a:lvl1pPr>
          </a:lstStyle>
          <a:p>
            <a:pPr>
              <a:defRPr/>
            </a:pPr>
            <a:fld id="{3B790F3B-3FAC-462A-BCB1-BCF278E8E8F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8" r:id="rId1"/>
    <p:sldLayoutId id="2147483691" r:id="rId2"/>
    <p:sldLayoutId id="2147483699" r:id="rId3"/>
    <p:sldLayoutId id="2147483692" r:id="rId4"/>
    <p:sldLayoutId id="2147483693" r:id="rId5"/>
    <p:sldLayoutId id="2147483694" r:id="rId6"/>
    <p:sldLayoutId id="2147483695" r:id="rId7"/>
    <p:sldLayoutId id="2147483700" r:id="rId8"/>
    <p:sldLayoutId id="2147483701" r:id="rId9"/>
    <p:sldLayoutId id="2147483696" r:id="rId10"/>
    <p:sldLayoutId id="2147483697"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itchFamily="34" charset="0"/>
        </a:defRPr>
      </a:lvl2pPr>
      <a:lvl3pPr algn="l" rtl="0" eaLnBrk="0" fontAlgn="base" hangingPunct="0">
        <a:spcBef>
          <a:spcPct val="0"/>
        </a:spcBef>
        <a:spcAft>
          <a:spcPct val="0"/>
        </a:spcAft>
        <a:defRPr sz="4000">
          <a:solidFill>
            <a:schemeClr val="tx2"/>
          </a:solidFill>
          <a:latin typeface="Franklin Gothic Book" pitchFamily="34" charset="0"/>
        </a:defRPr>
      </a:lvl3pPr>
      <a:lvl4pPr algn="l" rtl="0" eaLnBrk="0" fontAlgn="base" hangingPunct="0">
        <a:spcBef>
          <a:spcPct val="0"/>
        </a:spcBef>
        <a:spcAft>
          <a:spcPct val="0"/>
        </a:spcAft>
        <a:defRPr sz="4000">
          <a:solidFill>
            <a:schemeClr val="tx2"/>
          </a:solidFill>
          <a:latin typeface="Franklin Gothic Book" pitchFamily="34" charset="0"/>
        </a:defRPr>
      </a:lvl4pPr>
      <a:lvl5pPr algn="l" rtl="0" eaLnBrk="0" fontAlgn="base" hangingPunct="0">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amazon.com/gp/product/images/0132820609/ref=dp_image_0?ie=UTF8&amp;n=283155&amp;s=books"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en.wikipedia.org/wiki/File:Indian_numerals_100AD.sv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6.xml"/><Relationship Id="rId5" Type="http://schemas.openxmlformats.org/officeDocument/2006/relationships/image" Target="../media/image42.png"/><Relationship Id="rId4" Type="http://schemas.openxmlformats.org/officeDocument/2006/relationships/image" Target="../media/image41.png"/></Relationships>
</file>

<file path=ppt/slides/_rels/slide5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hyperlink" Target="http://en.wikipedia.org/wiki/10_(number)" TargetMode="External"/><Relationship Id="rId13" Type="http://schemas.openxmlformats.org/officeDocument/2006/relationships/hyperlink" Target="http://en.wikipedia.org/wiki/D" TargetMode="External"/><Relationship Id="rId3" Type="http://schemas.openxmlformats.org/officeDocument/2006/relationships/hyperlink" Target="http://en.wikipedia.org/wiki/I" TargetMode="External"/><Relationship Id="rId7" Type="http://schemas.openxmlformats.org/officeDocument/2006/relationships/hyperlink" Target="http://en.wikipedia.org/wiki/X" TargetMode="External"/><Relationship Id="rId12" Type="http://schemas.openxmlformats.org/officeDocument/2006/relationships/hyperlink" Target="http://en.wikipedia.org/wiki/100_(number)" TargetMode="External"/><Relationship Id="rId2" Type="http://schemas.openxmlformats.org/officeDocument/2006/relationships/notesSlide" Target="../notesSlides/notesSlide4.xml"/><Relationship Id="rId16" Type="http://schemas.openxmlformats.org/officeDocument/2006/relationships/hyperlink" Target="http://en.wikipedia.org/wiki/1000_(number)" TargetMode="External"/><Relationship Id="rId1" Type="http://schemas.openxmlformats.org/officeDocument/2006/relationships/slideLayout" Target="../slideLayouts/slideLayout2.xml"/><Relationship Id="rId6" Type="http://schemas.openxmlformats.org/officeDocument/2006/relationships/hyperlink" Target="http://en.wikipedia.org/wiki/5_(number)" TargetMode="External"/><Relationship Id="rId11" Type="http://schemas.openxmlformats.org/officeDocument/2006/relationships/hyperlink" Target="http://en.wikipedia.org/wiki/C" TargetMode="External"/><Relationship Id="rId5" Type="http://schemas.openxmlformats.org/officeDocument/2006/relationships/hyperlink" Target="http://en.wikipedia.org/wiki/V" TargetMode="External"/><Relationship Id="rId15" Type="http://schemas.openxmlformats.org/officeDocument/2006/relationships/hyperlink" Target="http://en.wikipedia.org/wiki/M" TargetMode="External"/><Relationship Id="rId10" Type="http://schemas.openxmlformats.org/officeDocument/2006/relationships/hyperlink" Target="http://en.wikipedia.org/wiki/50_(number)" TargetMode="External"/><Relationship Id="rId4" Type="http://schemas.openxmlformats.org/officeDocument/2006/relationships/hyperlink" Target="http://en.wikipedia.org/wiki/1_(number)" TargetMode="External"/><Relationship Id="rId9" Type="http://schemas.openxmlformats.org/officeDocument/2006/relationships/hyperlink" Target="http://en.wikipedia.org/wiki/L" TargetMode="External"/><Relationship Id="rId14" Type="http://schemas.openxmlformats.org/officeDocument/2006/relationships/hyperlink" Target="http://en.wikipedia.org/wiki/500_(number)" TargetMode="External"/></Relationships>
</file>

<file path=ppt/slides/_rels/slide6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50.png"/><Relationship Id="rId1" Type="http://schemas.openxmlformats.org/officeDocument/2006/relationships/slideLayout" Target="../slideLayouts/slideLayout6.xml"/><Relationship Id="rId5" Type="http://schemas.openxmlformats.org/officeDocument/2006/relationships/image" Target="../media/image42.png"/><Relationship Id="rId4" Type="http://schemas.openxmlformats.org/officeDocument/2006/relationships/image" Target="../media/image51.png"/></Relationships>
</file>

<file path=ppt/slides/_rels/slide6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2"/>
          <p:cNvSpPr>
            <a:spLocks noGrp="1"/>
          </p:cNvSpPr>
          <p:nvPr>
            <p:ph type="subTitle" idx="1"/>
          </p:nvPr>
        </p:nvSpPr>
        <p:spPr/>
        <p:txBody>
          <a:bodyPr/>
          <a:lstStyle/>
          <a:p>
            <a:pPr eaLnBrk="1" hangingPunct="1"/>
            <a:endParaRPr lang="en-US" dirty="0" smtClean="0"/>
          </a:p>
          <a:p>
            <a:pPr eaLnBrk="1" hangingPunct="1"/>
            <a:r>
              <a:rPr lang="en-US" dirty="0" smtClean="0"/>
              <a:t>January 8, 2013</a:t>
            </a:r>
          </a:p>
          <a:p>
            <a:pPr eaLnBrk="1" hangingPunct="1"/>
            <a:r>
              <a:rPr lang="en-US" dirty="0" smtClean="0"/>
              <a:t>4:30-6:30</a:t>
            </a:r>
          </a:p>
        </p:txBody>
      </p:sp>
      <p:sp>
        <p:nvSpPr>
          <p:cNvPr id="2" name="Title 1"/>
          <p:cNvSpPr>
            <a:spLocks noGrp="1"/>
          </p:cNvSpPr>
          <p:nvPr>
            <p:ph type="ctrTitle"/>
          </p:nvPr>
        </p:nvSpPr>
        <p:spPr>
          <a:xfrm>
            <a:off x="457200" y="1506538"/>
            <a:ext cx="8229600" cy="1470025"/>
          </a:xfrm>
        </p:spPr>
        <p:txBody>
          <a:bodyPr>
            <a:normAutofit/>
          </a:bodyPr>
          <a:lstStyle/>
          <a:p>
            <a:pPr eaLnBrk="1" fontAlgn="auto" hangingPunct="1">
              <a:spcAft>
                <a:spcPts val="0"/>
              </a:spcAft>
              <a:defRPr/>
            </a:pPr>
            <a:r>
              <a:rPr dirty="0" smtClean="0"/>
              <a:t>Specially Designed Instruction in Math PDU Session Three </a:t>
            </a:r>
            <a:endParaRP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 Value: Objects </a:t>
            </a:r>
            <a:endParaRPr lang="en-US" dirty="0"/>
          </a:p>
        </p:txBody>
      </p:sp>
      <p:sp>
        <p:nvSpPr>
          <p:cNvPr id="4" name="Rectangle 3"/>
          <p:cNvSpPr/>
          <p:nvPr/>
        </p:nvSpPr>
        <p:spPr>
          <a:xfrm>
            <a:off x="1676400" y="2895600"/>
            <a:ext cx="966931"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84</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Line Callout 1 (Accent Bar) 4"/>
          <p:cNvSpPr/>
          <p:nvPr/>
        </p:nvSpPr>
        <p:spPr>
          <a:xfrm>
            <a:off x="4191000" y="1905000"/>
            <a:ext cx="3581400" cy="1295400"/>
          </a:xfrm>
          <a:prstGeom prst="accentCallout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2">
                    <a:lumMod val="10000"/>
                  </a:schemeClr>
                </a:solidFill>
              </a:rPr>
              <a:t>two digits </a:t>
            </a:r>
          </a:p>
          <a:p>
            <a:pPr algn="ctr"/>
            <a:r>
              <a:rPr lang="en-US" dirty="0" smtClean="0">
                <a:solidFill>
                  <a:schemeClr val="bg2">
                    <a:lumMod val="10000"/>
                  </a:schemeClr>
                </a:solidFill>
              </a:rPr>
              <a:t>8 and 4</a:t>
            </a:r>
          </a:p>
          <a:p>
            <a:pPr algn="ctr"/>
            <a:r>
              <a:rPr lang="en-US" dirty="0" smtClean="0">
                <a:solidFill>
                  <a:schemeClr val="bg2">
                    <a:lumMod val="10000"/>
                  </a:schemeClr>
                </a:solidFill>
              </a:rPr>
              <a:t>The digits are meaningless </a:t>
            </a:r>
            <a:r>
              <a:rPr lang="en-US" dirty="0" smtClean="0">
                <a:solidFill>
                  <a:schemeClr val="bg2">
                    <a:lumMod val="10000"/>
                  </a:schemeClr>
                </a:solidFill>
              </a:rPr>
              <a:t>by</a:t>
            </a:r>
          </a:p>
          <a:p>
            <a:pPr algn="ctr"/>
            <a:r>
              <a:rPr lang="en-US" dirty="0" smtClean="0">
                <a:solidFill>
                  <a:schemeClr val="bg2">
                    <a:lumMod val="10000"/>
                  </a:schemeClr>
                </a:solidFill>
              </a:rPr>
              <a:t> themselves</a:t>
            </a:r>
            <a:r>
              <a:rPr lang="en-US" dirty="0" smtClean="0">
                <a:solidFill>
                  <a:schemeClr val="bg2">
                    <a:lumMod val="10000"/>
                  </a:schemeClr>
                </a:solidFill>
              </a:rPr>
              <a:t>.</a:t>
            </a:r>
            <a:endParaRPr lang="en-US" dirty="0">
              <a:solidFill>
                <a:schemeClr val="bg2">
                  <a:lumMod val="10000"/>
                </a:schemeClr>
              </a:solidFill>
            </a:endParaRPr>
          </a:p>
        </p:txBody>
      </p:sp>
      <p:sp>
        <p:nvSpPr>
          <p:cNvPr id="6" name="Line Callout 1 (Accent Bar) 5"/>
          <p:cNvSpPr/>
          <p:nvPr/>
        </p:nvSpPr>
        <p:spPr>
          <a:xfrm>
            <a:off x="4191000" y="3581400"/>
            <a:ext cx="3581400" cy="1295400"/>
          </a:xfrm>
          <a:prstGeom prst="accentCallout1">
            <a:avLst>
              <a:gd name="adj1" fmla="val 18750"/>
              <a:gd name="adj2" fmla="val -8333"/>
              <a:gd name="adj3" fmla="val 9052"/>
              <a:gd name="adj4" fmla="val -6034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2">
                    <a:lumMod val="10000"/>
                  </a:schemeClr>
                </a:solidFill>
              </a:rPr>
              <a:t>The location of the digits in relationship to each other, helps us to determine the value </a:t>
            </a:r>
            <a:endParaRPr lang="en-US" dirty="0">
              <a:solidFill>
                <a:schemeClr val="bg2">
                  <a:lumMod val="10000"/>
                </a:schemeClr>
              </a:solidFill>
            </a:endParaRPr>
          </a:p>
        </p:txBody>
      </p:sp>
      <p:sp>
        <p:nvSpPr>
          <p:cNvPr id="7" name="Rectangle 6"/>
          <p:cNvSpPr/>
          <p:nvPr/>
        </p:nvSpPr>
        <p:spPr>
          <a:xfrm>
            <a:off x="1066800" y="4114800"/>
            <a:ext cx="2165979"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80 + 4</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 Value: Language </a:t>
            </a:r>
            <a:endParaRPr lang="en-US" dirty="0"/>
          </a:p>
        </p:txBody>
      </p:sp>
      <p:pic>
        <p:nvPicPr>
          <p:cNvPr id="132100" name="Picture 4" descr="http://www.mathatube.com/images/place_value_chart-3.gif"/>
          <p:cNvPicPr>
            <a:picLocks noChangeAspect="1" noChangeArrowheads="1"/>
          </p:cNvPicPr>
          <p:nvPr/>
        </p:nvPicPr>
        <p:blipFill>
          <a:blip r:embed="rId3" cstate="print"/>
          <a:srcRect/>
          <a:stretch>
            <a:fillRect/>
          </a:stretch>
        </p:blipFill>
        <p:spPr bwMode="auto">
          <a:xfrm>
            <a:off x="1373526" y="1600200"/>
            <a:ext cx="6167523" cy="44958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 Value: Base 60 Systems </a:t>
            </a:r>
            <a:endParaRPr lang="en-US" dirty="0"/>
          </a:p>
        </p:txBody>
      </p:sp>
      <p:sp>
        <p:nvSpPr>
          <p:cNvPr id="3" name="Content Placeholder 2"/>
          <p:cNvSpPr>
            <a:spLocks noGrp="1"/>
          </p:cNvSpPr>
          <p:nvPr>
            <p:ph sz="quarter" idx="1"/>
          </p:nvPr>
        </p:nvSpPr>
        <p:spPr>
          <a:xfrm>
            <a:off x="914400" y="1447800"/>
            <a:ext cx="7772400" cy="914400"/>
          </a:xfrm>
        </p:spPr>
        <p:txBody>
          <a:bodyPr/>
          <a:lstStyle/>
          <a:p>
            <a:pPr>
              <a:buNone/>
            </a:pPr>
            <a:r>
              <a:rPr lang="en-US" dirty="0" smtClean="0"/>
              <a:t>Solve this problem… </a:t>
            </a:r>
            <a:endParaRPr lang="en-US" dirty="0"/>
          </a:p>
        </p:txBody>
      </p:sp>
      <p:sp>
        <p:nvSpPr>
          <p:cNvPr id="4" name="Rectangle 3"/>
          <p:cNvSpPr/>
          <p:nvPr/>
        </p:nvSpPr>
        <p:spPr>
          <a:xfrm>
            <a:off x="1676400" y="2895600"/>
            <a:ext cx="5791200" cy="2286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t>Express 5 hours and 20 minutes as 4 hours and ______ minutes. </a:t>
            </a:r>
            <a:endParaRPr lang="en-US" sz="36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for Place Value </a:t>
            </a:r>
            <a:endParaRPr lang="en-US" dirty="0"/>
          </a:p>
        </p:txBody>
      </p:sp>
      <p:sp>
        <p:nvSpPr>
          <p:cNvPr id="4" name="Rectangle 3"/>
          <p:cNvSpPr/>
          <p:nvPr/>
        </p:nvSpPr>
        <p:spPr>
          <a:xfrm>
            <a:off x="762000" y="1447800"/>
            <a:ext cx="74676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solidFill>
              </a:rPr>
              <a:t>Confusion when to use rules to group objects, trade objects or </a:t>
            </a:r>
            <a:r>
              <a:rPr lang="en-US" sz="3200" dirty="0" smtClean="0">
                <a:solidFill>
                  <a:schemeClr val="tx1"/>
                </a:solidFill>
              </a:rPr>
              <a:t>compute</a:t>
            </a:r>
            <a:endParaRPr lang="en-US" sz="3200" dirty="0" smtClean="0">
              <a:solidFill>
                <a:schemeClr val="tx1"/>
              </a:solidFill>
            </a:endParaRPr>
          </a:p>
        </p:txBody>
      </p:sp>
      <p:sp>
        <p:nvSpPr>
          <p:cNvPr id="5" name="Cube 4"/>
          <p:cNvSpPr/>
          <p:nvPr/>
        </p:nvSpPr>
        <p:spPr>
          <a:xfrm>
            <a:off x="1373187" y="3276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Cube 5"/>
          <p:cNvSpPr/>
          <p:nvPr/>
        </p:nvSpPr>
        <p:spPr>
          <a:xfrm>
            <a:off x="1906587" y="3276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Cube 6"/>
          <p:cNvSpPr/>
          <p:nvPr/>
        </p:nvSpPr>
        <p:spPr>
          <a:xfrm>
            <a:off x="3659187" y="3276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Cube 7"/>
          <p:cNvSpPr/>
          <p:nvPr/>
        </p:nvSpPr>
        <p:spPr>
          <a:xfrm>
            <a:off x="2439987" y="3276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Cube 8"/>
          <p:cNvSpPr/>
          <p:nvPr/>
        </p:nvSpPr>
        <p:spPr>
          <a:xfrm>
            <a:off x="3049587" y="3276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Cube 9"/>
          <p:cNvSpPr/>
          <p:nvPr/>
        </p:nvSpPr>
        <p:spPr>
          <a:xfrm>
            <a:off x="1296987" y="3886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Cube 10"/>
          <p:cNvSpPr/>
          <p:nvPr/>
        </p:nvSpPr>
        <p:spPr>
          <a:xfrm>
            <a:off x="1830387" y="3886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Cube 11"/>
          <p:cNvSpPr/>
          <p:nvPr/>
        </p:nvSpPr>
        <p:spPr>
          <a:xfrm>
            <a:off x="3582987" y="3886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Cube 12"/>
          <p:cNvSpPr/>
          <p:nvPr/>
        </p:nvSpPr>
        <p:spPr>
          <a:xfrm>
            <a:off x="2363787" y="3886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Cube 13"/>
          <p:cNvSpPr/>
          <p:nvPr/>
        </p:nvSpPr>
        <p:spPr>
          <a:xfrm>
            <a:off x="2973387" y="3886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6" name="Straight Arrow Connector 15"/>
          <p:cNvCxnSpPr/>
          <p:nvPr/>
        </p:nvCxnSpPr>
        <p:spPr>
          <a:xfrm>
            <a:off x="4649787" y="3733800"/>
            <a:ext cx="1143000" cy="0"/>
          </a:xfrm>
          <a:prstGeom prst="straightConnector1">
            <a:avLst/>
          </a:prstGeom>
          <a:ln w="127000">
            <a:tailEnd type="arrow"/>
          </a:ln>
        </p:spPr>
        <p:style>
          <a:lnRef idx="1">
            <a:schemeClr val="accent1"/>
          </a:lnRef>
          <a:fillRef idx="0">
            <a:schemeClr val="accent1"/>
          </a:fillRef>
          <a:effectRef idx="0">
            <a:schemeClr val="accent1"/>
          </a:effectRef>
          <a:fontRef idx="minor">
            <a:schemeClr val="tx1"/>
          </a:fontRef>
        </p:style>
      </p:cxnSp>
      <p:grpSp>
        <p:nvGrpSpPr>
          <p:cNvPr id="17" name="Group 27"/>
          <p:cNvGrpSpPr>
            <a:grpSpLocks/>
          </p:cNvGrpSpPr>
          <p:nvPr/>
        </p:nvGrpSpPr>
        <p:grpSpPr bwMode="auto">
          <a:xfrm>
            <a:off x="6783387" y="2514600"/>
            <a:ext cx="228600" cy="2057400"/>
            <a:chOff x="838200" y="1905000"/>
            <a:chExt cx="457200" cy="3505200"/>
          </a:xfrm>
        </p:grpSpPr>
        <p:sp>
          <p:nvSpPr>
            <p:cNvPr id="18" name="Cube 17"/>
            <p:cNvSpPr/>
            <p:nvPr/>
          </p:nvSpPr>
          <p:spPr>
            <a:xfrm>
              <a:off x="838200" y="4953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Cube 18"/>
            <p:cNvSpPr/>
            <p:nvPr/>
          </p:nvSpPr>
          <p:spPr>
            <a:xfrm>
              <a:off x="8382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Cube 19"/>
            <p:cNvSpPr/>
            <p:nvPr/>
          </p:nvSpPr>
          <p:spPr>
            <a:xfrm>
              <a:off x="838200" y="4343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Cube 20"/>
            <p:cNvSpPr/>
            <p:nvPr/>
          </p:nvSpPr>
          <p:spPr>
            <a:xfrm>
              <a:off x="838200" y="4038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Cube 21"/>
            <p:cNvSpPr/>
            <p:nvPr/>
          </p:nvSpPr>
          <p:spPr>
            <a:xfrm>
              <a:off x="838200" y="3733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Cube 22"/>
            <p:cNvSpPr/>
            <p:nvPr/>
          </p:nvSpPr>
          <p:spPr>
            <a:xfrm>
              <a:off x="8382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Cube 23"/>
            <p:cNvSpPr/>
            <p:nvPr/>
          </p:nvSpPr>
          <p:spPr>
            <a:xfrm>
              <a:off x="838200" y="3124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Cube 24"/>
            <p:cNvSpPr/>
            <p:nvPr/>
          </p:nvSpPr>
          <p:spPr>
            <a:xfrm>
              <a:off x="838200" y="2819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Cube 25"/>
            <p:cNvSpPr/>
            <p:nvPr/>
          </p:nvSpPr>
          <p:spPr>
            <a:xfrm>
              <a:off x="838200" y="2514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Cube 26"/>
            <p:cNvSpPr/>
            <p:nvPr/>
          </p:nvSpPr>
          <p:spPr>
            <a:xfrm>
              <a:off x="838200" y="2209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Cube 27"/>
            <p:cNvSpPr/>
            <p:nvPr/>
          </p:nvSpPr>
          <p:spPr>
            <a:xfrm>
              <a:off x="8382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pic>
        <p:nvPicPr>
          <p:cNvPr id="29" name="Picture 2" descr="C:\Users\rfrantu.DPSUSER\AppData\Local\Microsoft\Windows\Temporary Internet Files\Content.IE5\IEHS83IE\MC910216996[1].png"/>
          <p:cNvPicPr>
            <a:picLocks noChangeAspect="1" noChangeArrowheads="1"/>
          </p:cNvPicPr>
          <p:nvPr/>
        </p:nvPicPr>
        <p:blipFill>
          <a:blip r:embed="rId3" cstate="print"/>
          <a:srcRect/>
          <a:stretch>
            <a:fillRect/>
          </a:stretch>
        </p:blipFill>
        <p:spPr bwMode="auto">
          <a:xfrm>
            <a:off x="1830387" y="4724400"/>
            <a:ext cx="685800" cy="685800"/>
          </a:xfrm>
          <a:prstGeom prst="rect">
            <a:avLst/>
          </a:prstGeom>
          <a:noFill/>
          <a:ln w="9525">
            <a:noFill/>
            <a:miter lim="800000"/>
            <a:headEnd/>
            <a:tailEnd/>
          </a:ln>
        </p:spPr>
      </p:pic>
      <p:pic>
        <p:nvPicPr>
          <p:cNvPr id="30" name="Picture 2" descr="C:\Users\rfrantu.DPSUSER\AppData\Local\Microsoft\Windows\Temporary Internet Files\Content.IE5\IEHS83IE\MC910216996[1].png"/>
          <p:cNvPicPr>
            <a:picLocks noChangeAspect="1" noChangeArrowheads="1"/>
          </p:cNvPicPr>
          <p:nvPr/>
        </p:nvPicPr>
        <p:blipFill>
          <a:blip r:embed="rId3" cstate="print"/>
          <a:srcRect/>
          <a:stretch>
            <a:fillRect/>
          </a:stretch>
        </p:blipFill>
        <p:spPr bwMode="auto">
          <a:xfrm>
            <a:off x="1144587" y="4724400"/>
            <a:ext cx="685800" cy="685800"/>
          </a:xfrm>
          <a:prstGeom prst="rect">
            <a:avLst/>
          </a:prstGeom>
          <a:noFill/>
          <a:ln w="9525">
            <a:noFill/>
            <a:miter lim="800000"/>
            <a:headEnd/>
            <a:tailEnd/>
          </a:ln>
        </p:spPr>
      </p:pic>
      <p:pic>
        <p:nvPicPr>
          <p:cNvPr id="31" name="Picture 2" descr="C:\Users\rfrantu.DPSUSER\AppData\Local\Microsoft\Windows\Temporary Internet Files\Content.IE5\IEHS83IE\MC910216996[1].png"/>
          <p:cNvPicPr>
            <a:picLocks noChangeAspect="1" noChangeArrowheads="1"/>
          </p:cNvPicPr>
          <p:nvPr/>
        </p:nvPicPr>
        <p:blipFill>
          <a:blip r:embed="rId3" cstate="print"/>
          <a:srcRect/>
          <a:stretch>
            <a:fillRect/>
          </a:stretch>
        </p:blipFill>
        <p:spPr bwMode="auto">
          <a:xfrm>
            <a:off x="2516187" y="4724400"/>
            <a:ext cx="685800" cy="685800"/>
          </a:xfrm>
          <a:prstGeom prst="rect">
            <a:avLst/>
          </a:prstGeom>
          <a:noFill/>
          <a:ln w="9525">
            <a:noFill/>
            <a:miter lim="800000"/>
            <a:headEnd/>
            <a:tailEnd/>
          </a:ln>
        </p:spPr>
      </p:pic>
      <p:pic>
        <p:nvPicPr>
          <p:cNvPr id="32" name="Picture 2" descr="C:\Users\rfrantu.DPSUSER\AppData\Local\Microsoft\Windows\Temporary Internet Files\Content.IE5\IEHS83IE\MC910216996[1].png"/>
          <p:cNvPicPr>
            <a:picLocks noChangeAspect="1" noChangeArrowheads="1"/>
          </p:cNvPicPr>
          <p:nvPr/>
        </p:nvPicPr>
        <p:blipFill>
          <a:blip r:embed="rId3" cstate="print"/>
          <a:srcRect/>
          <a:stretch>
            <a:fillRect/>
          </a:stretch>
        </p:blipFill>
        <p:spPr bwMode="auto">
          <a:xfrm>
            <a:off x="3201987" y="4724400"/>
            <a:ext cx="685800" cy="685800"/>
          </a:xfrm>
          <a:prstGeom prst="rect">
            <a:avLst/>
          </a:prstGeom>
          <a:noFill/>
          <a:ln w="9525">
            <a:noFill/>
            <a:miter lim="800000"/>
            <a:headEnd/>
            <a:tailEnd/>
          </a:ln>
        </p:spPr>
      </p:pic>
      <p:pic>
        <p:nvPicPr>
          <p:cNvPr id="33" name="Picture 2" descr="C:\Users\rfrantu.DPSUSER\AppData\Local\Microsoft\Windows\Temporary Internet Files\Content.IE5\IEHS83IE\MC910216996[1].png"/>
          <p:cNvPicPr>
            <a:picLocks noChangeAspect="1" noChangeArrowheads="1"/>
          </p:cNvPicPr>
          <p:nvPr/>
        </p:nvPicPr>
        <p:blipFill>
          <a:blip r:embed="rId3" cstate="print"/>
          <a:srcRect/>
          <a:stretch>
            <a:fillRect/>
          </a:stretch>
        </p:blipFill>
        <p:spPr bwMode="auto">
          <a:xfrm>
            <a:off x="3887787" y="4724400"/>
            <a:ext cx="685800" cy="685800"/>
          </a:xfrm>
          <a:prstGeom prst="rect">
            <a:avLst/>
          </a:prstGeom>
          <a:noFill/>
          <a:ln w="9525">
            <a:noFill/>
            <a:miter lim="800000"/>
            <a:headEnd/>
            <a:tailEnd/>
          </a:ln>
        </p:spPr>
      </p:pic>
      <p:pic>
        <p:nvPicPr>
          <p:cNvPr id="34" name="Picture 2" descr="C:\Users\rfrantu.DPSUSER\AppData\Local\Microsoft\Windows\Temporary Internet Files\Content.IE5\IEHS83IE\MC910216996[1].png"/>
          <p:cNvPicPr>
            <a:picLocks noChangeAspect="1" noChangeArrowheads="1"/>
          </p:cNvPicPr>
          <p:nvPr/>
        </p:nvPicPr>
        <p:blipFill>
          <a:blip r:embed="rId3" cstate="print"/>
          <a:srcRect/>
          <a:stretch>
            <a:fillRect/>
          </a:stretch>
        </p:blipFill>
        <p:spPr bwMode="auto">
          <a:xfrm>
            <a:off x="1830387" y="5410200"/>
            <a:ext cx="685800" cy="685800"/>
          </a:xfrm>
          <a:prstGeom prst="rect">
            <a:avLst/>
          </a:prstGeom>
          <a:noFill/>
          <a:ln w="9525">
            <a:noFill/>
            <a:miter lim="800000"/>
            <a:headEnd/>
            <a:tailEnd/>
          </a:ln>
        </p:spPr>
      </p:pic>
      <p:pic>
        <p:nvPicPr>
          <p:cNvPr id="35" name="Picture 2" descr="C:\Users\rfrantu.DPSUSER\AppData\Local\Microsoft\Windows\Temporary Internet Files\Content.IE5\IEHS83IE\MC910216996[1].png"/>
          <p:cNvPicPr>
            <a:picLocks noChangeAspect="1" noChangeArrowheads="1"/>
          </p:cNvPicPr>
          <p:nvPr/>
        </p:nvPicPr>
        <p:blipFill>
          <a:blip r:embed="rId4" cstate="print"/>
          <a:srcRect/>
          <a:stretch>
            <a:fillRect/>
          </a:stretch>
        </p:blipFill>
        <p:spPr bwMode="auto">
          <a:xfrm>
            <a:off x="1144587" y="5410200"/>
            <a:ext cx="685800" cy="685800"/>
          </a:xfrm>
          <a:prstGeom prst="rect">
            <a:avLst/>
          </a:prstGeom>
          <a:noFill/>
          <a:ln w="9525">
            <a:noFill/>
            <a:miter lim="800000"/>
            <a:headEnd/>
            <a:tailEnd/>
          </a:ln>
        </p:spPr>
      </p:pic>
      <p:pic>
        <p:nvPicPr>
          <p:cNvPr id="36" name="Picture 2" descr="C:\Users\rfrantu.DPSUSER\AppData\Local\Microsoft\Windows\Temporary Internet Files\Content.IE5\IEHS83IE\MC910216996[1].png"/>
          <p:cNvPicPr>
            <a:picLocks noChangeAspect="1" noChangeArrowheads="1"/>
          </p:cNvPicPr>
          <p:nvPr/>
        </p:nvPicPr>
        <p:blipFill>
          <a:blip r:embed="rId3" cstate="print"/>
          <a:srcRect/>
          <a:stretch>
            <a:fillRect/>
          </a:stretch>
        </p:blipFill>
        <p:spPr bwMode="auto">
          <a:xfrm>
            <a:off x="2516187" y="5410200"/>
            <a:ext cx="685800" cy="685800"/>
          </a:xfrm>
          <a:prstGeom prst="rect">
            <a:avLst/>
          </a:prstGeom>
          <a:noFill/>
          <a:ln w="9525">
            <a:noFill/>
            <a:miter lim="800000"/>
            <a:headEnd/>
            <a:tailEnd/>
          </a:ln>
        </p:spPr>
      </p:pic>
      <p:pic>
        <p:nvPicPr>
          <p:cNvPr id="37" name="Picture 2" descr="C:\Users\rfrantu.DPSUSER\AppData\Local\Microsoft\Windows\Temporary Internet Files\Content.IE5\IEHS83IE\MC910216996[1].png"/>
          <p:cNvPicPr>
            <a:picLocks noChangeAspect="1" noChangeArrowheads="1"/>
          </p:cNvPicPr>
          <p:nvPr/>
        </p:nvPicPr>
        <p:blipFill>
          <a:blip r:embed="rId3" cstate="print"/>
          <a:srcRect/>
          <a:stretch>
            <a:fillRect/>
          </a:stretch>
        </p:blipFill>
        <p:spPr bwMode="auto">
          <a:xfrm>
            <a:off x="3201987" y="5410200"/>
            <a:ext cx="685800" cy="685800"/>
          </a:xfrm>
          <a:prstGeom prst="rect">
            <a:avLst/>
          </a:prstGeom>
          <a:noFill/>
          <a:ln w="9525">
            <a:noFill/>
            <a:miter lim="800000"/>
            <a:headEnd/>
            <a:tailEnd/>
          </a:ln>
        </p:spPr>
      </p:pic>
      <p:pic>
        <p:nvPicPr>
          <p:cNvPr id="38" name="Picture 2" descr="C:\Users\rfrantu.DPSUSER\AppData\Local\Microsoft\Windows\Temporary Internet Files\Content.IE5\IEHS83IE\MC910216996[1].png"/>
          <p:cNvPicPr>
            <a:picLocks noChangeAspect="1" noChangeArrowheads="1"/>
          </p:cNvPicPr>
          <p:nvPr/>
        </p:nvPicPr>
        <p:blipFill>
          <a:blip r:embed="rId3" cstate="print"/>
          <a:srcRect/>
          <a:stretch>
            <a:fillRect/>
          </a:stretch>
        </p:blipFill>
        <p:spPr bwMode="auto">
          <a:xfrm>
            <a:off x="3887787" y="5410200"/>
            <a:ext cx="685800" cy="685800"/>
          </a:xfrm>
          <a:prstGeom prst="rect">
            <a:avLst/>
          </a:prstGeom>
          <a:noFill/>
          <a:ln w="9525">
            <a:noFill/>
            <a:miter lim="800000"/>
            <a:headEnd/>
            <a:tailEnd/>
          </a:ln>
        </p:spPr>
      </p:pic>
      <p:cxnSp>
        <p:nvCxnSpPr>
          <p:cNvPr id="39" name="Straight Arrow Connector 38"/>
          <p:cNvCxnSpPr/>
          <p:nvPr/>
        </p:nvCxnSpPr>
        <p:spPr>
          <a:xfrm>
            <a:off x="4802187" y="5334000"/>
            <a:ext cx="1143000" cy="0"/>
          </a:xfrm>
          <a:prstGeom prst="straightConnector1">
            <a:avLst/>
          </a:prstGeom>
          <a:ln w="127000">
            <a:tailEnd type="arrow"/>
          </a:ln>
        </p:spPr>
        <p:style>
          <a:lnRef idx="1">
            <a:schemeClr val="accent1"/>
          </a:lnRef>
          <a:fillRef idx="0">
            <a:schemeClr val="accent1"/>
          </a:fillRef>
          <a:effectRef idx="0">
            <a:schemeClr val="accent1"/>
          </a:effectRef>
          <a:fontRef idx="minor">
            <a:schemeClr val="tx1"/>
          </a:fontRef>
        </p:style>
      </p:cxnSp>
      <p:pic>
        <p:nvPicPr>
          <p:cNvPr id="40" name="Picture 2" descr="http://etc.usf.edu/clipart/40200/40207/dime_front_40207_lg.gif"/>
          <p:cNvPicPr>
            <a:picLocks noChangeAspect="1" noChangeArrowheads="1"/>
          </p:cNvPicPr>
          <p:nvPr/>
        </p:nvPicPr>
        <p:blipFill>
          <a:blip r:embed="rId5" cstate="print"/>
          <a:srcRect/>
          <a:stretch>
            <a:fillRect/>
          </a:stretch>
        </p:blipFill>
        <p:spPr bwMode="auto">
          <a:xfrm>
            <a:off x="6402387" y="4953000"/>
            <a:ext cx="1370013" cy="137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for Place Value </a:t>
            </a:r>
            <a:endParaRPr lang="en-US" dirty="0"/>
          </a:p>
        </p:txBody>
      </p:sp>
      <p:sp>
        <p:nvSpPr>
          <p:cNvPr id="4" name="Rectangle 3"/>
          <p:cNvSpPr/>
          <p:nvPr/>
        </p:nvSpPr>
        <p:spPr>
          <a:xfrm>
            <a:off x="762000" y="1447800"/>
            <a:ext cx="74676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solidFill>
              </a:rPr>
              <a:t>Content gaps and language barriers </a:t>
            </a:r>
            <a:endParaRPr lang="en-US" sz="3200" dirty="0" smtClean="0">
              <a:solidFill>
                <a:schemeClr val="tx1"/>
              </a:solidFill>
            </a:endParaRPr>
          </a:p>
        </p:txBody>
      </p:sp>
      <p:graphicFrame>
        <p:nvGraphicFramePr>
          <p:cNvPr id="41" name="Diagram 40"/>
          <p:cNvGraphicFramePr/>
          <p:nvPr/>
        </p:nvGraphicFramePr>
        <p:xfrm>
          <a:off x="1066800" y="3048000"/>
          <a:ext cx="7010400" cy="3505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for Place Value </a:t>
            </a:r>
            <a:endParaRPr lang="en-US" dirty="0"/>
          </a:p>
        </p:txBody>
      </p:sp>
      <p:sp>
        <p:nvSpPr>
          <p:cNvPr id="4" name="Rectangle 3"/>
          <p:cNvSpPr/>
          <p:nvPr/>
        </p:nvSpPr>
        <p:spPr>
          <a:xfrm>
            <a:off x="762000" y="1447800"/>
            <a:ext cx="74676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solidFill>
              </a:rPr>
              <a:t>Content gaps and language barriers </a:t>
            </a:r>
            <a:endParaRPr lang="en-US" sz="3200" dirty="0" smtClean="0">
              <a:solidFill>
                <a:schemeClr val="tx1"/>
              </a:solidFill>
            </a:endParaRPr>
          </a:p>
        </p:txBody>
      </p:sp>
      <p:graphicFrame>
        <p:nvGraphicFramePr>
          <p:cNvPr id="41" name="Diagram 40"/>
          <p:cNvGraphicFramePr/>
          <p:nvPr/>
        </p:nvGraphicFramePr>
        <p:xfrm>
          <a:off x="1066800" y="3048000"/>
          <a:ext cx="7010400" cy="3505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for Place Value </a:t>
            </a:r>
            <a:endParaRPr lang="en-US" dirty="0"/>
          </a:p>
        </p:txBody>
      </p:sp>
      <p:sp>
        <p:nvSpPr>
          <p:cNvPr id="4" name="Rectangle 3"/>
          <p:cNvSpPr/>
          <p:nvPr/>
        </p:nvSpPr>
        <p:spPr>
          <a:xfrm>
            <a:off x="762000" y="1447800"/>
            <a:ext cx="74676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solidFill>
              </a:rPr>
              <a:t>Misapplies the procedure for “counting on”</a:t>
            </a:r>
            <a:endParaRPr lang="en-US" sz="3200" dirty="0" smtClean="0">
              <a:solidFill>
                <a:schemeClr val="tx1"/>
              </a:solidFill>
            </a:endParaRPr>
          </a:p>
        </p:txBody>
      </p:sp>
      <p:grpSp>
        <p:nvGrpSpPr>
          <p:cNvPr id="5" name="Group 27"/>
          <p:cNvGrpSpPr>
            <a:grpSpLocks/>
          </p:cNvGrpSpPr>
          <p:nvPr/>
        </p:nvGrpSpPr>
        <p:grpSpPr bwMode="auto">
          <a:xfrm>
            <a:off x="1143000" y="2971800"/>
            <a:ext cx="228600" cy="2057400"/>
            <a:chOff x="838200" y="1905000"/>
            <a:chExt cx="457200" cy="3505200"/>
          </a:xfrm>
        </p:grpSpPr>
        <p:sp>
          <p:nvSpPr>
            <p:cNvPr id="6" name="Cube 5"/>
            <p:cNvSpPr/>
            <p:nvPr/>
          </p:nvSpPr>
          <p:spPr>
            <a:xfrm>
              <a:off x="838200" y="4953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Cube 6"/>
            <p:cNvSpPr/>
            <p:nvPr/>
          </p:nvSpPr>
          <p:spPr>
            <a:xfrm>
              <a:off x="8382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Cube 7"/>
            <p:cNvSpPr/>
            <p:nvPr/>
          </p:nvSpPr>
          <p:spPr>
            <a:xfrm>
              <a:off x="838200" y="4343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Cube 8"/>
            <p:cNvSpPr/>
            <p:nvPr/>
          </p:nvSpPr>
          <p:spPr>
            <a:xfrm>
              <a:off x="838200" y="4038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Cube 9"/>
            <p:cNvSpPr/>
            <p:nvPr/>
          </p:nvSpPr>
          <p:spPr>
            <a:xfrm>
              <a:off x="838200" y="3733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Cube 10"/>
            <p:cNvSpPr/>
            <p:nvPr/>
          </p:nvSpPr>
          <p:spPr>
            <a:xfrm>
              <a:off x="8382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Cube 11"/>
            <p:cNvSpPr/>
            <p:nvPr/>
          </p:nvSpPr>
          <p:spPr>
            <a:xfrm>
              <a:off x="838200" y="3124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Cube 12"/>
            <p:cNvSpPr/>
            <p:nvPr/>
          </p:nvSpPr>
          <p:spPr>
            <a:xfrm>
              <a:off x="838200" y="2819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Cube 13"/>
            <p:cNvSpPr/>
            <p:nvPr/>
          </p:nvSpPr>
          <p:spPr>
            <a:xfrm>
              <a:off x="838200" y="2514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Cube 14"/>
            <p:cNvSpPr/>
            <p:nvPr/>
          </p:nvSpPr>
          <p:spPr>
            <a:xfrm>
              <a:off x="838200" y="2209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Cube 15"/>
            <p:cNvSpPr/>
            <p:nvPr/>
          </p:nvSpPr>
          <p:spPr>
            <a:xfrm>
              <a:off x="8382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7" name="Group 27"/>
          <p:cNvGrpSpPr>
            <a:grpSpLocks/>
          </p:cNvGrpSpPr>
          <p:nvPr/>
        </p:nvGrpSpPr>
        <p:grpSpPr bwMode="auto">
          <a:xfrm>
            <a:off x="2514600" y="2971800"/>
            <a:ext cx="228600" cy="2057400"/>
            <a:chOff x="838200" y="1905000"/>
            <a:chExt cx="457200" cy="3505200"/>
          </a:xfrm>
        </p:grpSpPr>
        <p:sp>
          <p:nvSpPr>
            <p:cNvPr id="18" name="Cube 17"/>
            <p:cNvSpPr/>
            <p:nvPr/>
          </p:nvSpPr>
          <p:spPr>
            <a:xfrm>
              <a:off x="838200" y="4953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Cube 18"/>
            <p:cNvSpPr/>
            <p:nvPr/>
          </p:nvSpPr>
          <p:spPr>
            <a:xfrm>
              <a:off x="8382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Cube 19"/>
            <p:cNvSpPr/>
            <p:nvPr/>
          </p:nvSpPr>
          <p:spPr>
            <a:xfrm>
              <a:off x="838200" y="4343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Cube 20"/>
            <p:cNvSpPr/>
            <p:nvPr/>
          </p:nvSpPr>
          <p:spPr>
            <a:xfrm>
              <a:off x="838200" y="4038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Cube 21"/>
            <p:cNvSpPr/>
            <p:nvPr/>
          </p:nvSpPr>
          <p:spPr>
            <a:xfrm>
              <a:off x="838200" y="3733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Cube 22"/>
            <p:cNvSpPr/>
            <p:nvPr/>
          </p:nvSpPr>
          <p:spPr>
            <a:xfrm>
              <a:off x="8382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Cube 23"/>
            <p:cNvSpPr/>
            <p:nvPr/>
          </p:nvSpPr>
          <p:spPr>
            <a:xfrm>
              <a:off x="838200" y="3124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Cube 24"/>
            <p:cNvSpPr/>
            <p:nvPr/>
          </p:nvSpPr>
          <p:spPr>
            <a:xfrm>
              <a:off x="838200" y="2819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Cube 25"/>
            <p:cNvSpPr/>
            <p:nvPr/>
          </p:nvSpPr>
          <p:spPr>
            <a:xfrm>
              <a:off x="838200" y="2514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Cube 26"/>
            <p:cNvSpPr/>
            <p:nvPr/>
          </p:nvSpPr>
          <p:spPr>
            <a:xfrm>
              <a:off x="838200" y="2209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Cube 27"/>
            <p:cNvSpPr/>
            <p:nvPr/>
          </p:nvSpPr>
          <p:spPr>
            <a:xfrm>
              <a:off x="8382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9" name="Group 27"/>
          <p:cNvGrpSpPr>
            <a:grpSpLocks/>
          </p:cNvGrpSpPr>
          <p:nvPr/>
        </p:nvGrpSpPr>
        <p:grpSpPr bwMode="auto">
          <a:xfrm>
            <a:off x="1828800" y="2971800"/>
            <a:ext cx="228600" cy="2057400"/>
            <a:chOff x="838200" y="1905000"/>
            <a:chExt cx="457200" cy="3505200"/>
          </a:xfrm>
        </p:grpSpPr>
        <p:sp>
          <p:nvSpPr>
            <p:cNvPr id="30" name="Cube 29"/>
            <p:cNvSpPr/>
            <p:nvPr/>
          </p:nvSpPr>
          <p:spPr>
            <a:xfrm>
              <a:off x="838200" y="4953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Cube 30"/>
            <p:cNvSpPr/>
            <p:nvPr/>
          </p:nvSpPr>
          <p:spPr>
            <a:xfrm>
              <a:off x="8382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Cube 31"/>
            <p:cNvSpPr/>
            <p:nvPr/>
          </p:nvSpPr>
          <p:spPr>
            <a:xfrm>
              <a:off x="838200" y="4343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Cube 32"/>
            <p:cNvSpPr/>
            <p:nvPr/>
          </p:nvSpPr>
          <p:spPr>
            <a:xfrm>
              <a:off x="838200" y="4038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Cube 33"/>
            <p:cNvSpPr/>
            <p:nvPr/>
          </p:nvSpPr>
          <p:spPr>
            <a:xfrm>
              <a:off x="838200" y="3733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Cube 34"/>
            <p:cNvSpPr/>
            <p:nvPr/>
          </p:nvSpPr>
          <p:spPr>
            <a:xfrm>
              <a:off x="8382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Cube 35"/>
            <p:cNvSpPr/>
            <p:nvPr/>
          </p:nvSpPr>
          <p:spPr>
            <a:xfrm>
              <a:off x="838200" y="3124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Cube 36"/>
            <p:cNvSpPr/>
            <p:nvPr/>
          </p:nvSpPr>
          <p:spPr>
            <a:xfrm>
              <a:off x="838200" y="2819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 name="Cube 37"/>
            <p:cNvSpPr/>
            <p:nvPr/>
          </p:nvSpPr>
          <p:spPr>
            <a:xfrm>
              <a:off x="838200" y="2514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Cube 38"/>
            <p:cNvSpPr/>
            <p:nvPr/>
          </p:nvSpPr>
          <p:spPr>
            <a:xfrm>
              <a:off x="838200" y="2209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Cube 39"/>
            <p:cNvSpPr/>
            <p:nvPr/>
          </p:nvSpPr>
          <p:spPr>
            <a:xfrm>
              <a:off x="8382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2" name="Cube 41"/>
          <p:cNvSpPr/>
          <p:nvPr/>
        </p:nvSpPr>
        <p:spPr>
          <a:xfrm>
            <a:off x="39624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Cube 42"/>
          <p:cNvSpPr/>
          <p:nvPr/>
        </p:nvSpPr>
        <p:spPr>
          <a:xfrm>
            <a:off x="32766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 name="Oval Callout 43"/>
          <p:cNvSpPr/>
          <p:nvPr/>
        </p:nvSpPr>
        <p:spPr>
          <a:xfrm>
            <a:off x="4876800" y="3124200"/>
            <a:ext cx="3200400" cy="1524000"/>
          </a:xfrm>
          <a:prstGeom prst="wedgeEllipseCallout">
            <a:avLst>
              <a:gd name="adj1" fmla="val -89799"/>
              <a:gd name="adj2" fmla="val 4905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Counts this as 10, 20, 30, 1, 2</a:t>
            </a:r>
            <a:endParaRPr lang="en-US" sz="2400" dirty="0">
              <a:solidFill>
                <a:schemeClr val="tx1"/>
              </a:solidFill>
            </a:endParaRPr>
          </a:p>
        </p:txBody>
      </p:sp>
      <p:sp>
        <p:nvSpPr>
          <p:cNvPr id="45" name="Oval Callout 44"/>
          <p:cNvSpPr/>
          <p:nvPr/>
        </p:nvSpPr>
        <p:spPr>
          <a:xfrm>
            <a:off x="4648200" y="4953000"/>
            <a:ext cx="3200400" cy="1524000"/>
          </a:xfrm>
          <a:prstGeom prst="wedgeEllipseCallout">
            <a:avLst>
              <a:gd name="adj1" fmla="val -97681"/>
              <a:gd name="adj2" fmla="val -564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Instead of Counts this as 10, 20, 30, 31, 32</a:t>
            </a:r>
            <a:endParaRPr lang="en-US" sz="2400" dirty="0">
              <a:solidFill>
                <a:schemeClr val="tx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for Place Value </a:t>
            </a:r>
            <a:endParaRPr lang="en-US" dirty="0"/>
          </a:p>
        </p:txBody>
      </p:sp>
      <p:sp>
        <p:nvSpPr>
          <p:cNvPr id="4" name="Rectangle 3"/>
          <p:cNvSpPr/>
          <p:nvPr/>
        </p:nvSpPr>
        <p:spPr>
          <a:xfrm>
            <a:off x="762000" y="1447800"/>
            <a:ext cx="74676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solidFill>
              </a:rPr>
              <a:t>Does not identify multi-digit numbers in terms of place value </a:t>
            </a:r>
            <a:endParaRPr lang="en-US" sz="3200" dirty="0" smtClean="0">
              <a:solidFill>
                <a:schemeClr val="tx1"/>
              </a:solidFill>
            </a:endParaRPr>
          </a:p>
        </p:txBody>
      </p:sp>
      <p:sp>
        <p:nvSpPr>
          <p:cNvPr id="46" name="TextBox 45"/>
          <p:cNvSpPr txBox="1"/>
          <p:nvPr/>
        </p:nvSpPr>
        <p:spPr>
          <a:xfrm>
            <a:off x="1981200" y="3124200"/>
            <a:ext cx="5257800" cy="923330"/>
          </a:xfrm>
          <a:prstGeom prst="rect">
            <a:avLst/>
          </a:prstGeom>
          <a:noFill/>
        </p:spPr>
        <p:txBody>
          <a:bodyPr wrap="square" rtlCol="0">
            <a:spAutoFit/>
          </a:bodyPr>
          <a:lstStyle/>
          <a:p>
            <a:r>
              <a:rPr lang="en-US" dirty="0" smtClean="0"/>
              <a:t>reads the number correctly</a:t>
            </a:r>
          </a:p>
          <a:p>
            <a:r>
              <a:rPr lang="en-US" dirty="0" smtClean="0"/>
              <a:t>counts the number of objects correctly </a:t>
            </a:r>
          </a:p>
          <a:p>
            <a:r>
              <a:rPr lang="en-US" dirty="0" smtClean="0"/>
              <a:t>but… </a:t>
            </a:r>
            <a:endParaRPr lang="en-US" dirty="0"/>
          </a:p>
        </p:txBody>
      </p:sp>
      <p:grpSp>
        <p:nvGrpSpPr>
          <p:cNvPr id="47" name="Group 27"/>
          <p:cNvGrpSpPr>
            <a:grpSpLocks/>
          </p:cNvGrpSpPr>
          <p:nvPr/>
        </p:nvGrpSpPr>
        <p:grpSpPr bwMode="auto">
          <a:xfrm>
            <a:off x="838200" y="4267200"/>
            <a:ext cx="228600" cy="2057400"/>
            <a:chOff x="838200" y="1905000"/>
            <a:chExt cx="457200" cy="3505200"/>
          </a:xfrm>
        </p:grpSpPr>
        <p:sp>
          <p:nvSpPr>
            <p:cNvPr id="48" name="Cube 47"/>
            <p:cNvSpPr/>
            <p:nvPr/>
          </p:nvSpPr>
          <p:spPr>
            <a:xfrm>
              <a:off x="838200" y="4953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 name="Cube 48"/>
            <p:cNvSpPr/>
            <p:nvPr/>
          </p:nvSpPr>
          <p:spPr>
            <a:xfrm>
              <a:off x="8382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 name="Cube 49"/>
            <p:cNvSpPr/>
            <p:nvPr/>
          </p:nvSpPr>
          <p:spPr>
            <a:xfrm>
              <a:off x="838200" y="4343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 name="Cube 50"/>
            <p:cNvSpPr/>
            <p:nvPr/>
          </p:nvSpPr>
          <p:spPr>
            <a:xfrm>
              <a:off x="838200" y="4038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 name="Cube 51"/>
            <p:cNvSpPr/>
            <p:nvPr/>
          </p:nvSpPr>
          <p:spPr>
            <a:xfrm>
              <a:off x="838200" y="3733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 name="Cube 52"/>
            <p:cNvSpPr/>
            <p:nvPr/>
          </p:nvSpPr>
          <p:spPr>
            <a:xfrm>
              <a:off x="8382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Cube 53"/>
            <p:cNvSpPr/>
            <p:nvPr/>
          </p:nvSpPr>
          <p:spPr>
            <a:xfrm>
              <a:off x="838200" y="3124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 name="Cube 54"/>
            <p:cNvSpPr/>
            <p:nvPr/>
          </p:nvSpPr>
          <p:spPr>
            <a:xfrm>
              <a:off x="838200" y="2819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Cube 55"/>
            <p:cNvSpPr/>
            <p:nvPr/>
          </p:nvSpPr>
          <p:spPr>
            <a:xfrm>
              <a:off x="838200" y="2514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 name="Cube 56"/>
            <p:cNvSpPr/>
            <p:nvPr/>
          </p:nvSpPr>
          <p:spPr>
            <a:xfrm>
              <a:off x="838200" y="2209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Cube 57"/>
            <p:cNvSpPr/>
            <p:nvPr/>
          </p:nvSpPr>
          <p:spPr>
            <a:xfrm>
              <a:off x="8382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9" name="Group 27"/>
          <p:cNvGrpSpPr>
            <a:grpSpLocks/>
          </p:cNvGrpSpPr>
          <p:nvPr/>
        </p:nvGrpSpPr>
        <p:grpSpPr bwMode="auto">
          <a:xfrm>
            <a:off x="2209800" y="4267200"/>
            <a:ext cx="228600" cy="2057400"/>
            <a:chOff x="838200" y="1905000"/>
            <a:chExt cx="457200" cy="3505200"/>
          </a:xfrm>
        </p:grpSpPr>
        <p:sp>
          <p:nvSpPr>
            <p:cNvPr id="60" name="Cube 59"/>
            <p:cNvSpPr/>
            <p:nvPr/>
          </p:nvSpPr>
          <p:spPr>
            <a:xfrm>
              <a:off x="838200" y="4953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 name="Cube 60"/>
            <p:cNvSpPr/>
            <p:nvPr/>
          </p:nvSpPr>
          <p:spPr>
            <a:xfrm>
              <a:off x="8382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 name="Cube 61"/>
            <p:cNvSpPr/>
            <p:nvPr/>
          </p:nvSpPr>
          <p:spPr>
            <a:xfrm>
              <a:off x="838200" y="4343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 name="Cube 62"/>
            <p:cNvSpPr/>
            <p:nvPr/>
          </p:nvSpPr>
          <p:spPr>
            <a:xfrm>
              <a:off x="838200" y="4038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 name="Cube 63"/>
            <p:cNvSpPr/>
            <p:nvPr/>
          </p:nvSpPr>
          <p:spPr>
            <a:xfrm>
              <a:off x="838200" y="3733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 name="Cube 64"/>
            <p:cNvSpPr/>
            <p:nvPr/>
          </p:nvSpPr>
          <p:spPr>
            <a:xfrm>
              <a:off x="8382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 name="Cube 65"/>
            <p:cNvSpPr/>
            <p:nvPr/>
          </p:nvSpPr>
          <p:spPr>
            <a:xfrm>
              <a:off x="838200" y="3124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 name="Cube 66"/>
            <p:cNvSpPr/>
            <p:nvPr/>
          </p:nvSpPr>
          <p:spPr>
            <a:xfrm>
              <a:off x="838200" y="2819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8" name="Cube 67"/>
            <p:cNvSpPr/>
            <p:nvPr/>
          </p:nvSpPr>
          <p:spPr>
            <a:xfrm>
              <a:off x="838200" y="2514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9" name="Cube 68"/>
            <p:cNvSpPr/>
            <p:nvPr/>
          </p:nvSpPr>
          <p:spPr>
            <a:xfrm>
              <a:off x="838200" y="2209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0" name="Cube 69"/>
            <p:cNvSpPr/>
            <p:nvPr/>
          </p:nvSpPr>
          <p:spPr>
            <a:xfrm>
              <a:off x="8382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71" name="Group 27"/>
          <p:cNvGrpSpPr>
            <a:grpSpLocks/>
          </p:cNvGrpSpPr>
          <p:nvPr/>
        </p:nvGrpSpPr>
        <p:grpSpPr bwMode="auto">
          <a:xfrm>
            <a:off x="1524000" y="4267200"/>
            <a:ext cx="228600" cy="2057400"/>
            <a:chOff x="838200" y="1905000"/>
            <a:chExt cx="457200" cy="3505200"/>
          </a:xfrm>
        </p:grpSpPr>
        <p:sp>
          <p:nvSpPr>
            <p:cNvPr id="72" name="Cube 71"/>
            <p:cNvSpPr/>
            <p:nvPr/>
          </p:nvSpPr>
          <p:spPr>
            <a:xfrm>
              <a:off x="838200" y="4953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 name="Cube 72"/>
            <p:cNvSpPr/>
            <p:nvPr/>
          </p:nvSpPr>
          <p:spPr>
            <a:xfrm>
              <a:off x="8382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 name="Cube 73"/>
            <p:cNvSpPr/>
            <p:nvPr/>
          </p:nvSpPr>
          <p:spPr>
            <a:xfrm>
              <a:off x="838200" y="4343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 name="Cube 74"/>
            <p:cNvSpPr/>
            <p:nvPr/>
          </p:nvSpPr>
          <p:spPr>
            <a:xfrm>
              <a:off x="838200" y="4038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 name="Cube 75"/>
            <p:cNvSpPr/>
            <p:nvPr/>
          </p:nvSpPr>
          <p:spPr>
            <a:xfrm>
              <a:off x="838200" y="3733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Cube 76"/>
            <p:cNvSpPr/>
            <p:nvPr/>
          </p:nvSpPr>
          <p:spPr>
            <a:xfrm>
              <a:off x="8382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 name="Cube 77"/>
            <p:cNvSpPr/>
            <p:nvPr/>
          </p:nvSpPr>
          <p:spPr>
            <a:xfrm>
              <a:off x="838200" y="3124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 name="Cube 78"/>
            <p:cNvSpPr/>
            <p:nvPr/>
          </p:nvSpPr>
          <p:spPr>
            <a:xfrm>
              <a:off x="838200" y="2819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 name="Cube 79"/>
            <p:cNvSpPr/>
            <p:nvPr/>
          </p:nvSpPr>
          <p:spPr>
            <a:xfrm>
              <a:off x="838200" y="2514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 name="Cube 80"/>
            <p:cNvSpPr/>
            <p:nvPr/>
          </p:nvSpPr>
          <p:spPr>
            <a:xfrm>
              <a:off x="838200" y="2209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 name="Cube 81"/>
            <p:cNvSpPr/>
            <p:nvPr/>
          </p:nvSpPr>
          <p:spPr>
            <a:xfrm>
              <a:off x="8382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83" name="Cube 82"/>
          <p:cNvSpPr/>
          <p:nvPr/>
        </p:nvSpPr>
        <p:spPr>
          <a:xfrm>
            <a:off x="3657600" y="4724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4" name="Cube 83"/>
          <p:cNvSpPr/>
          <p:nvPr/>
        </p:nvSpPr>
        <p:spPr>
          <a:xfrm>
            <a:off x="2971800" y="4724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 name="Rectangle 84"/>
          <p:cNvSpPr/>
          <p:nvPr/>
        </p:nvSpPr>
        <p:spPr>
          <a:xfrm>
            <a:off x="5181600" y="4191000"/>
            <a:ext cx="3048000" cy="2133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Expanded notation looks like this </a:t>
            </a:r>
          </a:p>
          <a:p>
            <a:pPr algn="ctr"/>
            <a:r>
              <a:rPr lang="en-US" dirty="0" smtClean="0"/>
              <a:t>3 + 2 </a:t>
            </a:r>
          </a:p>
          <a:p>
            <a:pPr algn="ctr"/>
            <a:r>
              <a:rPr lang="en-US" dirty="0" smtClean="0"/>
              <a:t>instead of </a:t>
            </a:r>
          </a:p>
          <a:p>
            <a:pPr algn="ctr"/>
            <a:r>
              <a:rPr lang="en-US" dirty="0" smtClean="0"/>
              <a:t>30 + 2 </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for Place Value </a:t>
            </a:r>
            <a:endParaRPr lang="en-US" dirty="0"/>
          </a:p>
        </p:txBody>
      </p:sp>
      <p:sp>
        <p:nvSpPr>
          <p:cNvPr id="4" name="Rectangle 3"/>
          <p:cNvSpPr/>
          <p:nvPr/>
        </p:nvSpPr>
        <p:spPr>
          <a:xfrm>
            <a:off x="762000" y="1447800"/>
            <a:ext cx="74676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solidFill>
              </a:rPr>
              <a:t>Does not understand that place determines value </a:t>
            </a:r>
            <a:endParaRPr lang="en-US" sz="3200" dirty="0" smtClean="0">
              <a:solidFill>
                <a:schemeClr val="tx1"/>
              </a:solidFill>
            </a:endParaRPr>
          </a:p>
        </p:txBody>
      </p:sp>
      <p:sp>
        <p:nvSpPr>
          <p:cNvPr id="44" name="Rectangle 43"/>
          <p:cNvSpPr/>
          <p:nvPr/>
        </p:nvSpPr>
        <p:spPr>
          <a:xfrm>
            <a:off x="1371600" y="3581400"/>
            <a:ext cx="1338829"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306</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5" name="TextBox 44"/>
          <p:cNvSpPr txBox="1"/>
          <p:nvPr/>
        </p:nvSpPr>
        <p:spPr>
          <a:xfrm>
            <a:off x="1371600" y="2971800"/>
            <a:ext cx="1524000" cy="646331"/>
          </a:xfrm>
          <a:prstGeom prst="rect">
            <a:avLst/>
          </a:prstGeom>
          <a:noFill/>
        </p:spPr>
        <p:txBody>
          <a:bodyPr wrap="square" rtlCol="0">
            <a:spAutoFit/>
          </a:bodyPr>
          <a:lstStyle/>
          <a:p>
            <a:r>
              <a:rPr lang="en-US" dirty="0" smtClean="0"/>
              <a:t>Student mistakes …</a:t>
            </a:r>
            <a:endParaRPr lang="en-US" dirty="0"/>
          </a:p>
        </p:txBody>
      </p:sp>
      <p:sp>
        <p:nvSpPr>
          <p:cNvPr id="121" name="Rectangle 120"/>
          <p:cNvSpPr/>
          <p:nvPr/>
        </p:nvSpPr>
        <p:spPr>
          <a:xfrm>
            <a:off x="4906345" y="3657600"/>
            <a:ext cx="3108543" cy="923330"/>
          </a:xfrm>
          <a:prstGeom prst="rect">
            <a:avLst/>
          </a:prstGeom>
          <a:noFill/>
        </p:spPr>
        <p:txBody>
          <a:bodyPr wrap="non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thirty-six</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22" name="TextBox 121"/>
          <p:cNvSpPr txBox="1"/>
          <p:nvPr/>
        </p:nvSpPr>
        <p:spPr>
          <a:xfrm>
            <a:off x="5562600" y="3048000"/>
            <a:ext cx="1524000" cy="369332"/>
          </a:xfrm>
          <a:prstGeom prst="rect">
            <a:avLst/>
          </a:prstGeom>
          <a:noFill/>
        </p:spPr>
        <p:txBody>
          <a:bodyPr wrap="square" rtlCol="0">
            <a:spAutoFit/>
          </a:bodyPr>
          <a:lstStyle/>
          <a:p>
            <a:r>
              <a:rPr lang="en-US" dirty="0" smtClean="0"/>
              <a:t>for</a:t>
            </a:r>
            <a:endParaRPr lang="en-US" dirty="0"/>
          </a:p>
        </p:txBody>
      </p:sp>
      <p:sp>
        <p:nvSpPr>
          <p:cNvPr id="123" name="TextBox 122"/>
          <p:cNvSpPr txBox="1"/>
          <p:nvPr/>
        </p:nvSpPr>
        <p:spPr>
          <a:xfrm>
            <a:off x="1447800" y="4495800"/>
            <a:ext cx="1524000" cy="646331"/>
          </a:xfrm>
          <a:prstGeom prst="rect">
            <a:avLst/>
          </a:prstGeom>
          <a:noFill/>
        </p:spPr>
        <p:txBody>
          <a:bodyPr wrap="square" rtlCol="0">
            <a:spAutoFit/>
          </a:bodyPr>
          <a:lstStyle/>
          <a:p>
            <a:r>
              <a:rPr lang="en-US" dirty="0" smtClean="0"/>
              <a:t>Student writes  …</a:t>
            </a:r>
            <a:endParaRPr lang="en-US" dirty="0"/>
          </a:p>
        </p:txBody>
      </p:sp>
      <p:sp>
        <p:nvSpPr>
          <p:cNvPr id="124" name="Rectangle 123"/>
          <p:cNvSpPr/>
          <p:nvPr/>
        </p:nvSpPr>
        <p:spPr>
          <a:xfrm>
            <a:off x="1255440" y="5181600"/>
            <a:ext cx="1723549"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4008</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25" name="TextBox 124"/>
          <p:cNvSpPr txBox="1"/>
          <p:nvPr/>
        </p:nvSpPr>
        <p:spPr>
          <a:xfrm>
            <a:off x="5486400" y="4495800"/>
            <a:ext cx="1524000" cy="369332"/>
          </a:xfrm>
          <a:prstGeom prst="rect">
            <a:avLst/>
          </a:prstGeom>
          <a:noFill/>
        </p:spPr>
        <p:txBody>
          <a:bodyPr wrap="square" rtlCol="0">
            <a:spAutoFit/>
          </a:bodyPr>
          <a:lstStyle/>
          <a:p>
            <a:r>
              <a:rPr lang="en-US" dirty="0" smtClean="0"/>
              <a:t>for</a:t>
            </a:r>
            <a:endParaRPr lang="en-US" dirty="0"/>
          </a:p>
        </p:txBody>
      </p:sp>
      <p:sp>
        <p:nvSpPr>
          <p:cNvPr id="126" name="Rectangle 125"/>
          <p:cNvSpPr/>
          <p:nvPr/>
        </p:nvSpPr>
        <p:spPr>
          <a:xfrm>
            <a:off x="4021542" y="5358825"/>
            <a:ext cx="4666662" cy="584775"/>
          </a:xfrm>
          <a:prstGeom prst="rect">
            <a:avLst/>
          </a:prstGeom>
          <a:noFill/>
        </p:spPr>
        <p:txBody>
          <a:bodyPr wrap="none" lIns="91440" tIns="45720" rIns="91440" bIns="45720">
            <a:spAutoFit/>
          </a:bodyPr>
          <a:lstStyle/>
          <a:p>
            <a:pPr algn="ct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four hundred and eight</a:t>
            </a:r>
            <a:endParaRPr lang="en-US" sz="3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cxnSp>
        <p:nvCxnSpPr>
          <p:cNvPr id="128" name="Straight Connector 127"/>
          <p:cNvCxnSpPr/>
          <p:nvPr/>
        </p:nvCxnSpPr>
        <p:spPr>
          <a:xfrm>
            <a:off x="457200" y="4419600"/>
            <a:ext cx="81534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for Place Value </a:t>
            </a:r>
            <a:endParaRPr lang="en-US" dirty="0"/>
          </a:p>
        </p:txBody>
      </p:sp>
      <p:sp>
        <p:nvSpPr>
          <p:cNvPr id="4" name="Rectangle 3"/>
          <p:cNvSpPr/>
          <p:nvPr/>
        </p:nvSpPr>
        <p:spPr>
          <a:xfrm>
            <a:off x="762000" y="1447800"/>
            <a:ext cx="74676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solidFill>
              </a:rPr>
              <a:t>Misapplies the rule for reading numbers from left to right </a:t>
            </a:r>
            <a:endParaRPr lang="en-US" sz="3200" dirty="0" smtClean="0">
              <a:solidFill>
                <a:schemeClr val="tx1"/>
              </a:solidFill>
            </a:endParaRPr>
          </a:p>
        </p:txBody>
      </p:sp>
      <p:sp>
        <p:nvSpPr>
          <p:cNvPr id="13" name="Rectangle 12"/>
          <p:cNvSpPr/>
          <p:nvPr/>
        </p:nvSpPr>
        <p:spPr>
          <a:xfrm>
            <a:off x="2286000" y="3962400"/>
            <a:ext cx="954107"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81</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4" name="Rectangle 13"/>
          <p:cNvSpPr/>
          <p:nvPr/>
        </p:nvSpPr>
        <p:spPr>
          <a:xfrm>
            <a:off x="5209656" y="3962400"/>
            <a:ext cx="3031599"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eighteen</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5" name="TextBox 14"/>
          <p:cNvSpPr txBox="1"/>
          <p:nvPr/>
        </p:nvSpPr>
        <p:spPr>
          <a:xfrm>
            <a:off x="2057400" y="3163669"/>
            <a:ext cx="1524000" cy="646331"/>
          </a:xfrm>
          <a:prstGeom prst="rect">
            <a:avLst/>
          </a:prstGeom>
          <a:noFill/>
        </p:spPr>
        <p:txBody>
          <a:bodyPr wrap="square" rtlCol="0">
            <a:spAutoFit/>
          </a:bodyPr>
          <a:lstStyle/>
          <a:p>
            <a:r>
              <a:rPr lang="en-US" dirty="0" smtClean="0"/>
              <a:t>Student reads</a:t>
            </a:r>
            <a:endParaRPr lang="en-US" dirty="0"/>
          </a:p>
        </p:txBody>
      </p:sp>
      <p:sp>
        <p:nvSpPr>
          <p:cNvPr id="16" name="TextBox 15"/>
          <p:cNvSpPr txBox="1"/>
          <p:nvPr/>
        </p:nvSpPr>
        <p:spPr>
          <a:xfrm>
            <a:off x="6248400" y="3239869"/>
            <a:ext cx="1524000" cy="369332"/>
          </a:xfrm>
          <a:prstGeom prst="rect">
            <a:avLst/>
          </a:prstGeom>
          <a:noFill/>
        </p:spPr>
        <p:txBody>
          <a:bodyPr wrap="square" rtlCol="0">
            <a:spAutoFit/>
          </a:bodyPr>
          <a:lstStyle/>
          <a:p>
            <a:r>
              <a:rPr lang="en-US" dirty="0" smtClean="0"/>
              <a:t>for</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 </a:t>
            </a:r>
            <a:endParaRPr lang="en-US" dirty="0"/>
          </a:p>
        </p:txBody>
      </p:sp>
      <p:sp>
        <p:nvSpPr>
          <p:cNvPr id="5" name="TextBox 4"/>
          <p:cNvSpPr txBox="1"/>
          <p:nvPr/>
        </p:nvSpPr>
        <p:spPr>
          <a:xfrm>
            <a:off x="1295400" y="4876800"/>
            <a:ext cx="6477000" cy="523220"/>
          </a:xfrm>
          <a:prstGeom prst="rect">
            <a:avLst/>
          </a:prstGeom>
          <a:noFill/>
        </p:spPr>
        <p:txBody>
          <a:bodyPr wrap="square" rtlCol="0">
            <a:spAutoFit/>
          </a:bodyPr>
          <a:lstStyle/>
          <a:p>
            <a:r>
              <a:rPr lang="en-US" sz="2800" dirty="0" smtClean="0"/>
              <a:t>Chapter Two: Place Value </a:t>
            </a:r>
            <a:endParaRPr lang="en-US" sz="2800" dirty="0"/>
          </a:p>
        </p:txBody>
      </p:sp>
      <p:pic>
        <p:nvPicPr>
          <p:cNvPr id="101378" name="Picture 2" descr="Teaching Learners Who Struggle with Mathematics: Responding  With Systematic Intervention and Remediation (3rd Edition) (Pearson Professional Development)">
            <a:hlinkClick r:id="rId3"/>
          </p:cNvPr>
          <p:cNvPicPr>
            <a:picLocks noChangeAspect="1" noChangeArrowheads="1"/>
          </p:cNvPicPr>
          <p:nvPr/>
        </p:nvPicPr>
        <p:blipFill>
          <a:blip r:embed="rId4" cstate="print"/>
          <a:srcRect/>
          <a:stretch>
            <a:fillRect/>
          </a:stretch>
        </p:blipFill>
        <p:spPr bwMode="auto">
          <a:xfrm>
            <a:off x="3276600" y="914400"/>
            <a:ext cx="3314700" cy="33147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for Place Value </a:t>
            </a:r>
            <a:endParaRPr lang="en-US" dirty="0"/>
          </a:p>
        </p:txBody>
      </p:sp>
      <p:sp>
        <p:nvSpPr>
          <p:cNvPr id="4" name="Rectangle 3"/>
          <p:cNvSpPr/>
          <p:nvPr/>
        </p:nvSpPr>
        <p:spPr>
          <a:xfrm>
            <a:off x="762000" y="1447800"/>
            <a:ext cx="74676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solidFill>
              </a:rPr>
              <a:t>Student orders numbers based on the value of the digits, instead of the place value.</a:t>
            </a:r>
            <a:endParaRPr lang="en-US" sz="3200" dirty="0" smtClean="0">
              <a:solidFill>
                <a:schemeClr val="tx1"/>
              </a:solidFill>
            </a:endParaRPr>
          </a:p>
        </p:txBody>
      </p:sp>
      <p:sp>
        <p:nvSpPr>
          <p:cNvPr id="8" name="Rectangle 7"/>
          <p:cNvSpPr/>
          <p:nvPr/>
        </p:nvSpPr>
        <p:spPr>
          <a:xfrm>
            <a:off x="914400" y="4038600"/>
            <a:ext cx="95410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69</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9" name="TextBox 8"/>
          <p:cNvSpPr txBox="1"/>
          <p:nvPr/>
        </p:nvSpPr>
        <p:spPr>
          <a:xfrm>
            <a:off x="1981200" y="4114800"/>
            <a:ext cx="914400" cy="769441"/>
          </a:xfrm>
          <a:prstGeom prst="rect">
            <a:avLst/>
          </a:prstGeom>
          <a:noFill/>
        </p:spPr>
        <p:txBody>
          <a:bodyPr wrap="square" rtlCol="0">
            <a:spAutoFit/>
          </a:bodyPr>
          <a:lstStyle/>
          <a:p>
            <a:r>
              <a:rPr lang="en-US" sz="4400" dirty="0" smtClean="0"/>
              <a:t>&gt;</a:t>
            </a:r>
            <a:endParaRPr lang="en-US" sz="4400" dirty="0"/>
          </a:p>
        </p:txBody>
      </p:sp>
      <p:sp>
        <p:nvSpPr>
          <p:cNvPr id="10" name="Rectangle 9"/>
          <p:cNvSpPr/>
          <p:nvPr/>
        </p:nvSpPr>
        <p:spPr>
          <a:xfrm>
            <a:off x="2322240" y="4038600"/>
            <a:ext cx="1338829"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102</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 name="TextBox 10"/>
          <p:cNvSpPr txBox="1"/>
          <p:nvPr/>
        </p:nvSpPr>
        <p:spPr>
          <a:xfrm>
            <a:off x="3886200" y="3505200"/>
            <a:ext cx="4343400" cy="2123658"/>
          </a:xfrm>
          <a:prstGeom prst="rect">
            <a:avLst/>
          </a:prstGeom>
          <a:noFill/>
        </p:spPr>
        <p:txBody>
          <a:bodyPr wrap="square" rtlCol="0">
            <a:spAutoFit/>
          </a:bodyPr>
          <a:lstStyle/>
          <a:p>
            <a:r>
              <a:rPr lang="en-US" sz="4400" dirty="0" smtClean="0"/>
              <a:t>because 6 and 9 are bigger than 1 and 2</a:t>
            </a:r>
            <a:endParaRPr lang="en-US" sz="4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 Value: Conceptual Errors </a:t>
            </a:r>
            <a:endParaRPr lang="en-US" dirty="0"/>
          </a:p>
        </p:txBody>
      </p:sp>
      <p:sp>
        <p:nvSpPr>
          <p:cNvPr id="3" name="Content Placeholder 2"/>
          <p:cNvSpPr>
            <a:spLocks noGrp="1"/>
          </p:cNvSpPr>
          <p:nvPr>
            <p:ph sz="quarter" idx="1"/>
          </p:nvPr>
        </p:nvSpPr>
        <p:spPr>
          <a:xfrm>
            <a:off x="914400" y="1447800"/>
            <a:ext cx="7772400" cy="2133600"/>
          </a:xfrm>
        </p:spPr>
        <p:txBody>
          <a:bodyPr/>
          <a:lstStyle/>
          <a:p>
            <a:r>
              <a:rPr lang="en-US" dirty="0" smtClean="0"/>
              <a:t>Lacks understanding of positional systems </a:t>
            </a:r>
          </a:p>
          <a:p>
            <a:r>
              <a:rPr lang="en-US" dirty="0" smtClean="0"/>
              <a:t>Struggle with trading groups (when you reach 10 units then trade for a 10 bar)</a:t>
            </a:r>
          </a:p>
          <a:p>
            <a:r>
              <a:rPr lang="en-US" dirty="0" smtClean="0"/>
              <a:t>Poor understanding of place value structure </a:t>
            </a:r>
            <a:endParaRPr lang="en-US" dirty="0"/>
          </a:p>
        </p:txBody>
      </p:sp>
      <p:sp>
        <p:nvSpPr>
          <p:cNvPr id="4" name="Right Brace 3"/>
          <p:cNvSpPr/>
          <p:nvPr/>
        </p:nvSpPr>
        <p:spPr>
          <a:xfrm rot="5400000">
            <a:off x="3848100" y="-114300"/>
            <a:ext cx="1295400" cy="7772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extBox 4"/>
          <p:cNvSpPr txBox="1"/>
          <p:nvPr/>
        </p:nvSpPr>
        <p:spPr>
          <a:xfrm>
            <a:off x="2362200" y="3276600"/>
            <a:ext cx="4114800" cy="369332"/>
          </a:xfrm>
          <a:prstGeom prst="rect">
            <a:avLst/>
          </a:prstGeom>
          <a:noFill/>
        </p:spPr>
        <p:txBody>
          <a:bodyPr wrap="square" rtlCol="0">
            <a:spAutoFit/>
          </a:bodyPr>
          <a:lstStyle/>
          <a:p>
            <a:r>
              <a:rPr lang="en-US" dirty="0" smtClean="0"/>
              <a:t>make sure it isn’t due to the following</a:t>
            </a:r>
            <a:endParaRPr lang="en-US" dirty="0"/>
          </a:p>
        </p:txBody>
      </p:sp>
      <p:sp>
        <p:nvSpPr>
          <p:cNvPr id="6" name="Rectangle 5"/>
          <p:cNvSpPr/>
          <p:nvPr/>
        </p:nvSpPr>
        <p:spPr>
          <a:xfrm>
            <a:off x="762000" y="4419600"/>
            <a:ext cx="76962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Poor number sense (instant recognition of number, one-to-one correspondence, counting forwards and backwards, skip counting , poor cardinality)  </a:t>
            </a:r>
            <a:endParaRPr lang="en-US"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 Value: Conceptual Errors </a:t>
            </a:r>
            <a:endParaRPr lang="en-US" dirty="0"/>
          </a:p>
        </p:txBody>
      </p:sp>
      <p:sp>
        <p:nvSpPr>
          <p:cNvPr id="3" name="Content Placeholder 2"/>
          <p:cNvSpPr>
            <a:spLocks noGrp="1"/>
          </p:cNvSpPr>
          <p:nvPr>
            <p:ph sz="quarter" idx="1"/>
          </p:nvPr>
        </p:nvSpPr>
        <p:spPr/>
        <p:txBody>
          <a:bodyPr/>
          <a:lstStyle/>
          <a:p>
            <a:pPr marL="514350" indent="-514350">
              <a:buNone/>
            </a:pPr>
            <a:r>
              <a:rPr lang="en-US" dirty="0" smtClean="0"/>
              <a:t>fifty seven</a:t>
            </a:r>
          </a:p>
          <a:p>
            <a:pPr marL="788988" lvl="1" indent="-514350">
              <a:buNone/>
            </a:pPr>
            <a:r>
              <a:rPr lang="en-US" dirty="0" smtClean="0">
                <a:latin typeface="Segoe Print" pitchFamily="2" charset="0"/>
              </a:rPr>
              <a:t>	507</a:t>
            </a:r>
            <a:endParaRPr lang="en-US" dirty="0" smtClean="0"/>
          </a:p>
          <a:p>
            <a:pPr marL="514350" indent="-514350">
              <a:buNone/>
            </a:pPr>
            <a:r>
              <a:rPr lang="en-US" dirty="0" smtClean="0"/>
              <a:t>six hundred forty two </a:t>
            </a:r>
          </a:p>
          <a:p>
            <a:pPr marL="788988" lvl="1" indent="-514350">
              <a:buNone/>
            </a:pPr>
            <a:r>
              <a:rPr lang="en-US" dirty="0" smtClean="0">
                <a:latin typeface="Segoe Print" pitchFamily="2" charset="0"/>
              </a:rPr>
              <a:t>	60042</a:t>
            </a:r>
            <a:endParaRPr lang="en-US" dirty="0" smtClean="0"/>
          </a:p>
          <a:p>
            <a:pPr marL="514350" indent="-514350">
              <a:buNone/>
            </a:pPr>
            <a:r>
              <a:rPr lang="en-US" dirty="0" smtClean="0"/>
              <a:t>seven hundred fifty thousand fifty eight</a:t>
            </a:r>
          </a:p>
          <a:p>
            <a:pPr marL="788988" lvl="1" indent="-514350">
              <a:buNone/>
            </a:pPr>
            <a:r>
              <a:rPr lang="en-US" dirty="0" smtClean="0">
                <a:latin typeface="Segoe Print" pitchFamily="2" charset="0"/>
              </a:rPr>
              <a:t>	7005000058</a:t>
            </a:r>
            <a:endParaRPr lang="en-US" dirty="0" smtClean="0"/>
          </a:p>
          <a:p>
            <a:pPr marL="514350" indent="-514350">
              <a:buNone/>
            </a:pPr>
            <a:r>
              <a:rPr lang="en-US" dirty="0" smtClean="0"/>
              <a:t>four thousand seven hundred twenty eight</a:t>
            </a:r>
          </a:p>
          <a:p>
            <a:pPr marL="514350" lvl="1" indent="-514350">
              <a:spcBef>
                <a:spcPts val="575"/>
              </a:spcBef>
              <a:buClr>
                <a:schemeClr val="accent1"/>
              </a:buClr>
              <a:buNone/>
            </a:pPr>
            <a:r>
              <a:rPr lang="en-US" dirty="0" smtClean="0">
                <a:latin typeface="Segoe Print" pitchFamily="2" charset="0"/>
              </a:rPr>
              <a:t>		4000700208</a:t>
            </a:r>
          </a:p>
          <a:p>
            <a:pPr marL="514350" indent="-514350">
              <a:buAutoNum type="arabicPeriod"/>
            </a:pPr>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 Value: Conceptual Errors  </a:t>
            </a:r>
            <a:endParaRPr lang="en-US" dirty="0"/>
          </a:p>
        </p:txBody>
      </p:sp>
      <p:sp>
        <p:nvSpPr>
          <p:cNvPr id="3" name="Content Placeholder 2"/>
          <p:cNvSpPr>
            <a:spLocks noGrp="1"/>
          </p:cNvSpPr>
          <p:nvPr>
            <p:ph sz="quarter" idx="1"/>
          </p:nvPr>
        </p:nvSpPr>
        <p:spPr/>
        <p:txBody>
          <a:bodyPr/>
          <a:lstStyle/>
          <a:p>
            <a:pPr marL="514350" indent="-514350">
              <a:buAutoNum type="arabicPeriod"/>
            </a:pPr>
            <a:r>
              <a:rPr lang="en-US" dirty="0" smtClean="0"/>
              <a:t>Which is larger?  13 or 31? </a:t>
            </a:r>
          </a:p>
          <a:p>
            <a:pPr marL="788988" lvl="1" indent="-514350">
              <a:buAutoNum type="arabicPeriod"/>
            </a:pPr>
            <a:r>
              <a:rPr lang="en-US" dirty="0" smtClean="0">
                <a:latin typeface="Segoe Print" pitchFamily="2" charset="0"/>
              </a:rPr>
              <a:t>They are equal </a:t>
            </a:r>
          </a:p>
          <a:p>
            <a:pPr marL="514350" indent="-514350">
              <a:buAutoNum type="arabicPeriod"/>
            </a:pPr>
            <a:r>
              <a:rPr lang="en-US" dirty="0" smtClean="0"/>
              <a:t>Which is larger?  41 or 39?</a:t>
            </a:r>
          </a:p>
          <a:p>
            <a:pPr marL="788988" lvl="1" indent="-514350">
              <a:buAutoNum type="arabicPeriod"/>
            </a:pPr>
            <a:r>
              <a:rPr lang="en-US" dirty="0" smtClean="0">
                <a:latin typeface="Segoe Print" pitchFamily="2" charset="0"/>
              </a:rPr>
              <a:t>39 </a:t>
            </a:r>
          </a:p>
          <a:p>
            <a:pPr marL="514350" indent="-514350">
              <a:buAutoNum type="arabicPeriod"/>
            </a:pPr>
            <a:r>
              <a:rPr lang="en-US" dirty="0" smtClean="0"/>
              <a:t>Which is larger?  543 or 215?</a:t>
            </a:r>
          </a:p>
          <a:p>
            <a:pPr marL="788988" lvl="1" indent="-514350">
              <a:buAutoNum type="arabicPeriod"/>
            </a:pPr>
            <a:r>
              <a:rPr lang="en-US" dirty="0" smtClean="0">
                <a:latin typeface="Segoe Print" pitchFamily="2" charset="0"/>
              </a:rPr>
              <a:t>215 </a:t>
            </a:r>
          </a:p>
          <a:p>
            <a:pPr marL="514350" indent="-514350">
              <a:buAutoNum type="arabicPeriod"/>
            </a:pPr>
            <a:r>
              <a:rPr lang="en-US" dirty="0" smtClean="0"/>
              <a:t>Which is larger?  2O5 or 5O2?</a:t>
            </a:r>
          </a:p>
          <a:p>
            <a:pPr marL="788988" lvl="1" indent="-514350">
              <a:buAutoNum type="arabicPeriod"/>
            </a:pPr>
            <a:r>
              <a:rPr lang="en-US" dirty="0" smtClean="0">
                <a:latin typeface="Segoe Print" pitchFamily="2" charset="0"/>
              </a:rPr>
              <a:t>They are equal </a:t>
            </a:r>
          </a:p>
          <a:p>
            <a:pPr marL="514350" indent="-514350">
              <a:buAutoNum type="arabicPeriod"/>
            </a:pPr>
            <a:r>
              <a:rPr lang="en-US" dirty="0" smtClean="0"/>
              <a:t>Which is smaller?  56 or 35?</a:t>
            </a:r>
          </a:p>
          <a:p>
            <a:pPr marL="788988" lvl="1" indent="-514350">
              <a:buAutoNum type="arabicPeriod"/>
            </a:pPr>
            <a:r>
              <a:rPr lang="en-US" dirty="0" smtClean="0">
                <a:latin typeface="Segoe Print" pitchFamily="2" charset="0"/>
              </a:rPr>
              <a:t>35 </a:t>
            </a:r>
          </a:p>
          <a:p>
            <a:pPr marL="514350" indent="-514350">
              <a:buAutoNum type="arabicPeriod"/>
            </a:pPr>
            <a:r>
              <a:rPr lang="en-US" dirty="0" smtClean="0"/>
              <a:t>Which is smaller?  84 or 91?</a:t>
            </a:r>
          </a:p>
          <a:p>
            <a:pPr marL="788988" lvl="1" indent="-514350">
              <a:buAutoNum type="arabicPeriod"/>
            </a:pPr>
            <a:r>
              <a:rPr lang="en-US" dirty="0" smtClean="0">
                <a:latin typeface="Segoe Print" pitchFamily="2" charset="0"/>
              </a:rPr>
              <a:t>91 </a:t>
            </a:r>
            <a:endParaRPr lang="en-US" dirty="0">
              <a:latin typeface="Segoe Print" pitchFamily="2"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Scope and Sequence of Number Sense </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Scope and Sequence of Number Sense Development </a:t>
            </a:r>
            <a:endParaRPr lang="en-US" dirty="0"/>
          </a:p>
        </p:txBody>
      </p:sp>
      <p:sp>
        <p:nvSpPr>
          <p:cNvPr id="5" name="Content Placeholder 4"/>
          <p:cNvSpPr>
            <a:spLocks noGrp="1"/>
          </p:cNvSpPr>
          <p:nvPr>
            <p:ph sz="quarter" idx="1"/>
          </p:nvPr>
        </p:nvSpPr>
        <p:spPr/>
        <p:txBody>
          <a:bodyPr/>
          <a:lstStyle/>
          <a:p>
            <a:pPr>
              <a:buNone/>
            </a:pPr>
            <a:r>
              <a:rPr lang="en-US" dirty="0" smtClean="0"/>
              <a:t>In a group of 2-4 develop a scope and sequence of Number Sense Development based on what we have studies in class so far. </a:t>
            </a:r>
          </a:p>
          <a:p>
            <a:pPr>
              <a:buNone/>
            </a:pPr>
            <a:r>
              <a:rPr lang="en-US" dirty="0" smtClean="0"/>
              <a:t>Write one skill on a separate post-it using a bold marker. </a:t>
            </a:r>
          </a:p>
          <a:p>
            <a:pPr>
              <a:buNone/>
            </a:pPr>
            <a:r>
              <a:rPr lang="en-US" dirty="0" smtClean="0"/>
              <a:t>Arrange the post-it in order from the most basic to the most advanced skill on the wall. </a:t>
            </a:r>
          </a:p>
          <a:p>
            <a:pPr>
              <a:buNone/>
            </a:pPr>
            <a:r>
              <a:rPr lang="en-US" dirty="0" smtClean="0"/>
              <a:t>After all groups have completed the task, then look at each others scope and sequence.  </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CCSS and Number Sense </a:t>
            </a:r>
            <a:endParaRPr lang="en-US" dirty="0"/>
          </a:p>
        </p:txBody>
      </p:sp>
      <p:sp>
        <p:nvSpPr>
          <p:cNvPr id="3" name="Content Placeholder 2"/>
          <p:cNvSpPr>
            <a:spLocks noGrp="1"/>
          </p:cNvSpPr>
          <p:nvPr>
            <p:ph sz="quarter" idx="1"/>
          </p:nvPr>
        </p:nvSpPr>
        <p:spPr/>
        <p:txBody>
          <a:bodyPr/>
          <a:lstStyle/>
          <a:p>
            <a:pPr>
              <a:buNone/>
            </a:pPr>
            <a:r>
              <a:rPr lang="en-US" dirty="0" smtClean="0"/>
              <a:t>The common core state standards provide a very specific scope and sequence of skill development around numbers and the base 10 system. </a:t>
            </a:r>
          </a:p>
          <a:p>
            <a:pPr>
              <a:buNone/>
            </a:pPr>
            <a:r>
              <a:rPr lang="en-US" dirty="0" smtClean="0"/>
              <a:t>At each table is an envelope we have a summary of various skills to be mastered at each grade level related to number sense.  </a:t>
            </a:r>
          </a:p>
          <a:p>
            <a:pPr>
              <a:buNone/>
            </a:pPr>
            <a:r>
              <a:rPr lang="en-US" dirty="0" smtClean="0"/>
              <a:t>Rearrange the skills from kindergarten through high school.  We will check your answers in the next upcoming slides. </a:t>
            </a:r>
            <a:endParaRPr lang="en-US" dirty="0"/>
          </a:p>
        </p:txBody>
      </p:sp>
      <p:pic>
        <p:nvPicPr>
          <p:cNvPr id="136194" name="Picture 2"/>
          <p:cNvPicPr>
            <a:picLocks noChangeAspect="1" noChangeArrowheads="1"/>
          </p:cNvPicPr>
          <p:nvPr/>
        </p:nvPicPr>
        <p:blipFill>
          <a:blip r:embed="rId3" cstate="print"/>
          <a:srcRect/>
          <a:stretch>
            <a:fillRect/>
          </a:stretch>
        </p:blipFill>
        <p:spPr bwMode="auto">
          <a:xfrm>
            <a:off x="2743200" y="4648200"/>
            <a:ext cx="4181475" cy="1800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772400" cy="639762"/>
          </a:xfrm>
        </p:spPr>
        <p:txBody>
          <a:bodyPr/>
          <a:lstStyle/>
          <a:p>
            <a:r>
              <a:rPr lang="en-US" dirty="0" smtClean="0"/>
              <a:t>CCSS and Number Sense </a:t>
            </a:r>
            <a:endParaRPr lang="en-US" dirty="0"/>
          </a:p>
        </p:txBody>
      </p:sp>
      <p:sp>
        <p:nvSpPr>
          <p:cNvPr id="137217" name="Rectangle 1"/>
          <p:cNvSpPr>
            <a:spLocks noChangeArrowheads="1"/>
          </p:cNvSpPr>
          <p:nvPr/>
        </p:nvSpPr>
        <p:spPr bwMode="auto">
          <a:xfrm>
            <a:off x="304800" y="609600"/>
            <a:ext cx="3810000" cy="11079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Kindergarten</a:t>
            </a:r>
            <a:endParaRPr kumimoji="0" lang="en-US" sz="9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Counting and cardinality (know number names and count sequence, count the number of objects, compare numbers)</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Number and operations and base 10 (work with numbers in 11-19 to gain foundations for place value)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7218" name="Rectangle 2"/>
          <p:cNvSpPr>
            <a:spLocks noChangeArrowheads="1"/>
          </p:cNvSpPr>
          <p:nvPr/>
        </p:nvSpPr>
        <p:spPr bwMode="auto">
          <a:xfrm>
            <a:off x="304800" y="1676400"/>
            <a:ext cx="3810000" cy="9387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First grade</a:t>
            </a:r>
            <a:endParaRPr kumimoji="0" lang="en-US" sz="9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Number in operations in base 10 (extend the counting sequence, understand place value, uses place value understanding and properties of operation to add and subtract)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7219" name="Rectangle 3"/>
          <p:cNvSpPr>
            <a:spLocks noChangeArrowheads="1"/>
          </p:cNvSpPr>
          <p:nvPr/>
        </p:nvSpPr>
        <p:spPr bwMode="auto">
          <a:xfrm>
            <a:off x="304800" y="2566481"/>
            <a:ext cx="3886200" cy="9387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Second grade </a:t>
            </a:r>
            <a:endParaRPr kumimoji="0" lang="en-US" sz="900" b="1" i="0" u="none" strike="noStrike" cap="none" normalizeH="0" baseline="0" dirty="0" smtClean="0">
              <a:ln>
                <a:noFill/>
              </a:ln>
              <a:solidFill>
                <a:schemeClr val="tx1"/>
              </a:solidFill>
              <a:effectLst/>
              <a:latin typeface="Arial" pitchFamily="34" charset="0"/>
              <a:cs typeface="Arial" pitchFamily="34" charset="0"/>
            </a:endParaRPr>
          </a:p>
          <a:p>
            <a:pPr lvl="0" eaLnBrk="0" hangingPunct="0">
              <a:buFontTx/>
              <a:buChar char="•"/>
            </a:pPr>
            <a:r>
              <a:rPr lang="en-US" sz="1100" i="1" dirty="0" smtClean="0">
                <a:latin typeface="Arial" pitchFamily="34" charset="0"/>
                <a:ea typeface="Calibri" pitchFamily="34" charset="0"/>
                <a:cs typeface="Times New Roman" pitchFamily="18" charset="0"/>
              </a:rPr>
              <a:t>Number in operations in base 10 (extend the counting sequence, understand place value, uses place value understanding and properties of operation to add and subtract)</a:t>
            </a:r>
            <a:endParaRPr lang="en-US" dirty="0" smtClean="0">
              <a:latin typeface="Arial" pitchFamily="34" charset="0"/>
              <a:cs typeface="Arial" pitchFamily="34" charset="0"/>
            </a:endParaRPr>
          </a:p>
        </p:txBody>
      </p:sp>
      <p:sp>
        <p:nvSpPr>
          <p:cNvPr id="137220" name="Rectangle 4"/>
          <p:cNvSpPr>
            <a:spLocks noChangeArrowheads="1"/>
          </p:cNvSpPr>
          <p:nvPr/>
        </p:nvSpPr>
        <p:spPr bwMode="auto">
          <a:xfrm>
            <a:off x="304800" y="3505200"/>
            <a:ext cx="3733800" cy="11079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Third grade</a:t>
            </a:r>
            <a:endParaRPr kumimoji="0" lang="en-US" sz="9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Number in operations and base 10 (uses place value understanding and properties of operation to perform multi-digit arithmetic)</a:t>
            </a:r>
            <a:endParaRPr kumimoji="0" lang="en-US" sz="900" b="0" i="1"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Number in operations-fractions (develop understanding of fractions as numbers)</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137221" name="Rectangle 5"/>
          <p:cNvSpPr>
            <a:spLocks noChangeArrowheads="1"/>
          </p:cNvSpPr>
          <p:nvPr/>
        </p:nvSpPr>
        <p:spPr bwMode="auto">
          <a:xfrm>
            <a:off x="304800" y="4656638"/>
            <a:ext cx="3962400" cy="17851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Fourth grade</a:t>
            </a:r>
            <a:endParaRPr kumimoji="0" lang="en-US" sz="9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Number in operations in based 10 (generalize place value understanding for multi-digit whole numbers, use place value understanding and properties of operations to perform multi-digit arithmetic)</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Number in operations-fractions(extend understanding of fraction equivalents and ordering, build fractions from unit fractions by applying and extending previous understandings of operations on the whole numbers, understand a small notations for fractions, and compare decimal fractions)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7222" name="Rectangle 6"/>
          <p:cNvSpPr>
            <a:spLocks noChangeArrowheads="1"/>
          </p:cNvSpPr>
          <p:nvPr/>
        </p:nvSpPr>
        <p:spPr bwMode="auto">
          <a:xfrm>
            <a:off x="4495800" y="609600"/>
            <a:ext cx="4572000"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Fifth grade</a:t>
            </a:r>
            <a:endParaRPr kumimoji="0" lang="en-US" sz="9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Number in operations and base 10 (understand the place value system, perform operations with multi-digit whole numbers and with decimals to hundredths)</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Number and operations-fractions (use a equivalent fractions as a strategy to add and subtract fractions, apply and extend previous understandings of multiplication and division to multiply and divide fractions)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7223" name="Rectangle 7"/>
          <p:cNvSpPr>
            <a:spLocks noChangeArrowheads="1"/>
          </p:cNvSpPr>
          <p:nvPr/>
        </p:nvSpPr>
        <p:spPr bwMode="auto">
          <a:xfrm>
            <a:off x="4495800" y="1981200"/>
            <a:ext cx="4419600"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Sixth grade</a:t>
            </a:r>
            <a:endParaRPr kumimoji="0" lang="en-US" sz="9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Ratios and proportional relationships (understand ratio concepts and use ratio reasoning to solve problems)</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The number system (apply and extend previous understanding of multiplication and division to divide fractions by fractions, compute fluently with multi-digit numbers and find common factors and multiples, apply in extend previous understandings of numbers to the system of rational numbers)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7224" name="Rectangle 8"/>
          <p:cNvSpPr>
            <a:spLocks noChangeArrowheads="1"/>
          </p:cNvSpPr>
          <p:nvPr/>
        </p:nvSpPr>
        <p:spPr bwMode="auto">
          <a:xfrm>
            <a:off x="4495800" y="3429000"/>
            <a:ext cx="4495800" cy="12772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Seventh grade</a:t>
            </a:r>
            <a:endParaRPr kumimoji="0" lang="en-US" sz="9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Ratios and proportional relationships (analyze proportional relationships and use them to solve real-world and mathematical problems)</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The number system (apply and extend previous understandings of operations with fractions to add, subtract, multiply, and divide all numbers)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7225" name="Rectangle 9"/>
          <p:cNvSpPr>
            <a:spLocks noChangeArrowheads="1"/>
          </p:cNvSpPr>
          <p:nvPr/>
        </p:nvSpPr>
        <p:spPr bwMode="auto">
          <a:xfrm>
            <a:off x="4495800" y="4648200"/>
            <a:ext cx="4343400" cy="6001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Eighth grade</a:t>
            </a:r>
            <a:endParaRPr kumimoji="0" lang="en-US" sz="9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The number system (I know that there are numbers that are not rational, an approximate them by rational numbers)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7226" name="Rectangle 10"/>
          <p:cNvSpPr>
            <a:spLocks noChangeArrowheads="1"/>
          </p:cNvSpPr>
          <p:nvPr/>
        </p:nvSpPr>
        <p:spPr bwMode="auto">
          <a:xfrm>
            <a:off x="4495800" y="5181600"/>
            <a:ext cx="4343400" cy="16158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High school</a:t>
            </a:r>
            <a:endParaRPr kumimoji="0" lang="en-US" sz="9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The real number system (extend the properties of exponent stew rational exponents, use properties of rational and irrational numbers)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Quantities (reason quantitatively and use units to solve problems)</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The complex number system (performs arithmetic operations with complex numbers, represent complex numbers and their operations on the complex plane, use complex numbers and polynomial identities and equations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37217"/>
                                        </p:tgtEl>
                                        <p:attrNameLst>
                                          <p:attrName>style.visibility</p:attrName>
                                        </p:attrNameLst>
                                      </p:cBhvr>
                                      <p:to>
                                        <p:strVal val="visible"/>
                                      </p:to>
                                    </p:set>
                                    <p:animScale>
                                      <p:cBhvr>
                                        <p:cTn id="7" dur="1000" decel="50000" fill="hold">
                                          <p:stCondLst>
                                            <p:cond delay="0"/>
                                          </p:stCondLst>
                                        </p:cTn>
                                        <p:tgtEl>
                                          <p:spTgt spid="1372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7217"/>
                                        </p:tgtEl>
                                        <p:attrNameLst>
                                          <p:attrName>ppt_x</p:attrName>
                                          <p:attrName>ppt_y</p:attrName>
                                        </p:attrNameLst>
                                      </p:cBhvr>
                                    </p:animMotion>
                                    <p:animEffect transition="in" filter="fade">
                                      <p:cBhvr>
                                        <p:cTn id="9" dur="1000"/>
                                        <p:tgtEl>
                                          <p:spTgt spid="137217"/>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137218"/>
                                        </p:tgtEl>
                                        <p:attrNameLst>
                                          <p:attrName>style.visibility</p:attrName>
                                        </p:attrNameLst>
                                      </p:cBhvr>
                                      <p:to>
                                        <p:strVal val="visible"/>
                                      </p:to>
                                    </p:set>
                                    <p:animScale>
                                      <p:cBhvr>
                                        <p:cTn id="14" dur="1000" decel="50000" fill="hold">
                                          <p:stCondLst>
                                            <p:cond delay="0"/>
                                          </p:stCondLst>
                                        </p:cTn>
                                        <p:tgtEl>
                                          <p:spTgt spid="1372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37218"/>
                                        </p:tgtEl>
                                        <p:attrNameLst>
                                          <p:attrName>ppt_x</p:attrName>
                                          <p:attrName>ppt_y</p:attrName>
                                        </p:attrNameLst>
                                      </p:cBhvr>
                                    </p:animMotion>
                                    <p:animEffect transition="in" filter="fade">
                                      <p:cBhvr>
                                        <p:cTn id="16" dur="1000"/>
                                        <p:tgtEl>
                                          <p:spTgt spid="137218"/>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137219"/>
                                        </p:tgtEl>
                                        <p:attrNameLst>
                                          <p:attrName>style.visibility</p:attrName>
                                        </p:attrNameLst>
                                      </p:cBhvr>
                                      <p:to>
                                        <p:strVal val="visible"/>
                                      </p:to>
                                    </p:set>
                                    <p:animScale>
                                      <p:cBhvr>
                                        <p:cTn id="21" dur="1000" decel="50000" fill="hold">
                                          <p:stCondLst>
                                            <p:cond delay="0"/>
                                          </p:stCondLst>
                                        </p:cTn>
                                        <p:tgtEl>
                                          <p:spTgt spid="1372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37219"/>
                                        </p:tgtEl>
                                        <p:attrNameLst>
                                          <p:attrName>ppt_x</p:attrName>
                                          <p:attrName>ppt_y</p:attrName>
                                        </p:attrNameLst>
                                      </p:cBhvr>
                                    </p:animMotion>
                                    <p:animEffect transition="in" filter="fade">
                                      <p:cBhvr>
                                        <p:cTn id="23" dur="1000"/>
                                        <p:tgtEl>
                                          <p:spTgt spid="137219"/>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137220"/>
                                        </p:tgtEl>
                                        <p:attrNameLst>
                                          <p:attrName>style.visibility</p:attrName>
                                        </p:attrNameLst>
                                      </p:cBhvr>
                                      <p:to>
                                        <p:strVal val="visible"/>
                                      </p:to>
                                    </p:set>
                                    <p:animScale>
                                      <p:cBhvr>
                                        <p:cTn id="28" dur="1000" decel="50000" fill="hold">
                                          <p:stCondLst>
                                            <p:cond delay="0"/>
                                          </p:stCondLst>
                                        </p:cTn>
                                        <p:tgtEl>
                                          <p:spTgt spid="1372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37220"/>
                                        </p:tgtEl>
                                        <p:attrNameLst>
                                          <p:attrName>ppt_x</p:attrName>
                                          <p:attrName>ppt_y</p:attrName>
                                        </p:attrNameLst>
                                      </p:cBhvr>
                                    </p:animMotion>
                                    <p:animEffect transition="in" filter="fade">
                                      <p:cBhvr>
                                        <p:cTn id="30" dur="1000"/>
                                        <p:tgtEl>
                                          <p:spTgt spid="137220"/>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137221"/>
                                        </p:tgtEl>
                                        <p:attrNameLst>
                                          <p:attrName>style.visibility</p:attrName>
                                        </p:attrNameLst>
                                      </p:cBhvr>
                                      <p:to>
                                        <p:strVal val="visible"/>
                                      </p:to>
                                    </p:set>
                                    <p:animScale>
                                      <p:cBhvr>
                                        <p:cTn id="35" dur="1000" decel="50000" fill="hold">
                                          <p:stCondLst>
                                            <p:cond delay="0"/>
                                          </p:stCondLst>
                                        </p:cTn>
                                        <p:tgtEl>
                                          <p:spTgt spid="1372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37221"/>
                                        </p:tgtEl>
                                        <p:attrNameLst>
                                          <p:attrName>ppt_x</p:attrName>
                                          <p:attrName>ppt_y</p:attrName>
                                        </p:attrNameLst>
                                      </p:cBhvr>
                                    </p:animMotion>
                                    <p:animEffect transition="in" filter="fade">
                                      <p:cBhvr>
                                        <p:cTn id="37" dur="1000"/>
                                        <p:tgtEl>
                                          <p:spTgt spid="137221"/>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grpId="0" nodeType="clickEffect">
                                  <p:stCondLst>
                                    <p:cond delay="0"/>
                                  </p:stCondLst>
                                  <p:childTnLst>
                                    <p:set>
                                      <p:cBhvr>
                                        <p:cTn id="41" dur="1" fill="hold">
                                          <p:stCondLst>
                                            <p:cond delay="0"/>
                                          </p:stCondLst>
                                        </p:cTn>
                                        <p:tgtEl>
                                          <p:spTgt spid="137222"/>
                                        </p:tgtEl>
                                        <p:attrNameLst>
                                          <p:attrName>style.visibility</p:attrName>
                                        </p:attrNameLst>
                                      </p:cBhvr>
                                      <p:to>
                                        <p:strVal val="visible"/>
                                      </p:to>
                                    </p:set>
                                    <p:animScale>
                                      <p:cBhvr>
                                        <p:cTn id="42" dur="1000" decel="50000" fill="hold">
                                          <p:stCondLst>
                                            <p:cond delay="0"/>
                                          </p:stCondLst>
                                        </p:cTn>
                                        <p:tgtEl>
                                          <p:spTgt spid="1372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37222"/>
                                        </p:tgtEl>
                                        <p:attrNameLst>
                                          <p:attrName>ppt_x</p:attrName>
                                          <p:attrName>ppt_y</p:attrName>
                                        </p:attrNameLst>
                                      </p:cBhvr>
                                    </p:animMotion>
                                    <p:animEffect transition="in" filter="fade">
                                      <p:cBhvr>
                                        <p:cTn id="44" dur="1000"/>
                                        <p:tgtEl>
                                          <p:spTgt spid="137222"/>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grpId="0" nodeType="clickEffect">
                                  <p:stCondLst>
                                    <p:cond delay="0"/>
                                  </p:stCondLst>
                                  <p:childTnLst>
                                    <p:set>
                                      <p:cBhvr>
                                        <p:cTn id="48" dur="1" fill="hold">
                                          <p:stCondLst>
                                            <p:cond delay="0"/>
                                          </p:stCondLst>
                                        </p:cTn>
                                        <p:tgtEl>
                                          <p:spTgt spid="137223"/>
                                        </p:tgtEl>
                                        <p:attrNameLst>
                                          <p:attrName>style.visibility</p:attrName>
                                        </p:attrNameLst>
                                      </p:cBhvr>
                                      <p:to>
                                        <p:strVal val="visible"/>
                                      </p:to>
                                    </p:set>
                                    <p:animScale>
                                      <p:cBhvr>
                                        <p:cTn id="49" dur="1000" decel="50000" fill="hold">
                                          <p:stCondLst>
                                            <p:cond delay="0"/>
                                          </p:stCondLst>
                                        </p:cTn>
                                        <p:tgtEl>
                                          <p:spTgt spid="1372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37223"/>
                                        </p:tgtEl>
                                        <p:attrNameLst>
                                          <p:attrName>ppt_x</p:attrName>
                                          <p:attrName>ppt_y</p:attrName>
                                        </p:attrNameLst>
                                      </p:cBhvr>
                                    </p:animMotion>
                                    <p:animEffect transition="in" filter="fade">
                                      <p:cBhvr>
                                        <p:cTn id="51" dur="1000"/>
                                        <p:tgtEl>
                                          <p:spTgt spid="137223"/>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grpId="0" nodeType="clickEffect">
                                  <p:stCondLst>
                                    <p:cond delay="0"/>
                                  </p:stCondLst>
                                  <p:childTnLst>
                                    <p:set>
                                      <p:cBhvr>
                                        <p:cTn id="55" dur="1" fill="hold">
                                          <p:stCondLst>
                                            <p:cond delay="0"/>
                                          </p:stCondLst>
                                        </p:cTn>
                                        <p:tgtEl>
                                          <p:spTgt spid="137224"/>
                                        </p:tgtEl>
                                        <p:attrNameLst>
                                          <p:attrName>style.visibility</p:attrName>
                                        </p:attrNameLst>
                                      </p:cBhvr>
                                      <p:to>
                                        <p:strVal val="visible"/>
                                      </p:to>
                                    </p:set>
                                    <p:animScale>
                                      <p:cBhvr>
                                        <p:cTn id="56" dur="1000" decel="50000" fill="hold">
                                          <p:stCondLst>
                                            <p:cond delay="0"/>
                                          </p:stCondLst>
                                        </p:cTn>
                                        <p:tgtEl>
                                          <p:spTgt spid="1372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37224"/>
                                        </p:tgtEl>
                                        <p:attrNameLst>
                                          <p:attrName>ppt_x</p:attrName>
                                          <p:attrName>ppt_y</p:attrName>
                                        </p:attrNameLst>
                                      </p:cBhvr>
                                    </p:animMotion>
                                    <p:animEffect transition="in" filter="fade">
                                      <p:cBhvr>
                                        <p:cTn id="58" dur="1000"/>
                                        <p:tgtEl>
                                          <p:spTgt spid="137224"/>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grpId="0" nodeType="clickEffect">
                                  <p:stCondLst>
                                    <p:cond delay="0"/>
                                  </p:stCondLst>
                                  <p:childTnLst>
                                    <p:set>
                                      <p:cBhvr>
                                        <p:cTn id="62" dur="1" fill="hold">
                                          <p:stCondLst>
                                            <p:cond delay="0"/>
                                          </p:stCondLst>
                                        </p:cTn>
                                        <p:tgtEl>
                                          <p:spTgt spid="137225"/>
                                        </p:tgtEl>
                                        <p:attrNameLst>
                                          <p:attrName>style.visibility</p:attrName>
                                        </p:attrNameLst>
                                      </p:cBhvr>
                                      <p:to>
                                        <p:strVal val="visible"/>
                                      </p:to>
                                    </p:set>
                                    <p:animScale>
                                      <p:cBhvr>
                                        <p:cTn id="63" dur="1000" decel="50000" fill="hold">
                                          <p:stCondLst>
                                            <p:cond delay="0"/>
                                          </p:stCondLst>
                                        </p:cTn>
                                        <p:tgtEl>
                                          <p:spTgt spid="1372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37225"/>
                                        </p:tgtEl>
                                        <p:attrNameLst>
                                          <p:attrName>ppt_x</p:attrName>
                                          <p:attrName>ppt_y</p:attrName>
                                        </p:attrNameLst>
                                      </p:cBhvr>
                                    </p:animMotion>
                                    <p:animEffect transition="in" filter="fade">
                                      <p:cBhvr>
                                        <p:cTn id="65" dur="1000"/>
                                        <p:tgtEl>
                                          <p:spTgt spid="137225"/>
                                        </p:tgtEl>
                                      </p:cBhvr>
                                    </p:animEffect>
                                  </p:childTnLst>
                                </p:cTn>
                              </p:par>
                            </p:childTnLst>
                          </p:cTn>
                        </p:par>
                      </p:childTnLst>
                    </p:cTn>
                  </p:par>
                  <p:par>
                    <p:cTn id="66" fill="hold">
                      <p:stCondLst>
                        <p:cond delay="indefinite"/>
                      </p:stCondLst>
                      <p:childTnLst>
                        <p:par>
                          <p:cTn id="67" fill="hold">
                            <p:stCondLst>
                              <p:cond delay="0"/>
                            </p:stCondLst>
                            <p:childTnLst>
                              <p:par>
                                <p:cTn id="68" presetID="52" presetClass="entr" presetSubtype="0" fill="hold" grpId="0" nodeType="clickEffect">
                                  <p:stCondLst>
                                    <p:cond delay="0"/>
                                  </p:stCondLst>
                                  <p:childTnLst>
                                    <p:set>
                                      <p:cBhvr>
                                        <p:cTn id="69" dur="1" fill="hold">
                                          <p:stCondLst>
                                            <p:cond delay="0"/>
                                          </p:stCondLst>
                                        </p:cTn>
                                        <p:tgtEl>
                                          <p:spTgt spid="137226"/>
                                        </p:tgtEl>
                                        <p:attrNameLst>
                                          <p:attrName>style.visibility</p:attrName>
                                        </p:attrNameLst>
                                      </p:cBhvr>
                                      <p:to>
                                        <p:strVal val="visible"/>
                                      </p:to>
                                    </p:set>
                                    <p:animScale>
                                      <p:cBhvr>
                                        <p:cTn id="70" dur="1000" decel="50000" fill="hold">
                                          <p:stCondLst>
                                            <p:cond delay="0"/>
                                          </p:stCondLst>
                                        </p:cTn>
                                        <p:tgtEl>
                                          <p:spTgt spid="1372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137226"/>
                                        </p:tgtEl>
                                        <p:attrNameLst>
                                          <p:attrName>ppt_x</p:attrName>
                                          <p:attrName>ppt_y</p:attrName>
                                        </p:attrNameLst>
                                      </p:cBhvr>
                                    </p:animMotion>
                                    <p:animEffect transition="in" filter="fade">
                                      <p:cBhvr>
                                        <p:cTn id="72" dur="1000"/>
                                        <p:tgtEl>
                                          <p:spTgt spid="137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7" grpId="0"/>
      <p:bldP spid="137218" grpId="0"/>
      <p:bldP spid="137219" grpId="0"/>
      <p:bldP spid="137220" grpId="0"/>
      <p:bldP spid="137221" grpId="0"/>
      <p:bldP spid="137222" grpId="0"/>
      <p:bldP spid="137223" grpId="0"/>
      <p:bldP spid="137224" grpId="0"/>
      <p:bldP spid="137225" grpId="0"/>
      <p:bldP spid="1372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Models for LRE for math specially designed instruction in number sense </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152400"/>
            <a:ext cx="7772400" cy="731838"/>
          </a:xfrm>
        </p:spPr>
        <p:txBody>
          <a:bodyPr/>
          <a:lstStyle/>
          <a:p>
            <a:r>
              <a:rPr lang="en-US" dirty="0" smtClean="0"/>
              <a:t>Mild number sense disability </a:t>
            </a:r>
            <a:endParaRPr lang="en-US" dirty="0"/>
          </a:p>
        </p:txBody>
      </p:sp>
      <p:sp>
        <p:nvSpPr>
          <p:cNvPr id="5" name="Content Placeholder 4"/>
          <p:cNvSpPr>
            <a:spLocks noGrp="1"/>
          </p:cNvSpPr>
          <p:nvPr>
            <p:ph sz="quarter" idx="1"/>
          </p:nvPr>
        </p:nvSpPr>
        <p:spPr>
          <a:xfrm>
            <a:off x="914400" y="838200"/>
            <a:ext cx="7772400" cy="1524000"/>
          </a:xfrm>
        </p:spPr>
        <p:txBody>
          <a:bodyPr/>
          <a:lstStyle/>
          <a:p>
            <a:r>
              <a:rPr lang="en-US" dirty="0" smtClean="0"/>
              <a:t>Usually has instant recognition of number, carnality, and counting ability. </a:t>
            </a:r>
          </a:p>
          <a:p>
            <a:r>
              <a:rPr lang="en-US" dirty="0" smtClean="0"/>
              <a:t>Struggles with place value. </a:t>
            </a:r>
            <a:endParaRPr lang="en-US" dirty="0"/>
          </a:p>
        </p:txBody>
      </p:sp>
      <p:graphicFrame>
        <p:nvGraphicFramePr>
          <p:cNvPr id="6" name="Table 5"/>
          <p:cNvGraphicFramePr>
            <a:graphicFrameLocks noGrp="1"/>
          </p:cNvGraphicFramePr>
          <p:nvPr/>
        </p:nvGraphicFramePr>
        <p:xfrm>
          <a:off x="381000" y="2209800"/>
          <a:ext cx="8534400" cy="4343400"/>
        </p:xfrm>
        <a:graphic>
          <a:graphicData uri="http://schemas.openxmlformats.org/drawingml/2006/table">
            <a:tbl>
              <a:tblPr firstRow="1" bandRow="1">
                <a:tableStyleId>{5C22544A-7EE6-4342-B048-85BDC9FD1C3A}</a:tableStyleId>
              </a:tblPr>
              <a:tblGrid>
                <a:gridCol w="2844800"/>
                <a:gridCol w="2844800"/>
                <a:gridCol w="2844800"/>
              </a:tblGrid>
              <a:tr h="394855">
                <a:tc>
                  <a:txBody>
                    <a:bodyPr/>
                    <a:lstStyle/>
                    <a:p>
                      <a:r>
                        <a:rPr lang="en-US" dirty="0" smtClean="0"/>
                        <a:t>Option One </a:t>
                      </a:r>
                      <a:endParaRPr lang="en-US" dirty="0"/>
                    </a:p>
                  </a:txBody>
                  <a:tcPr/>
                </a:tc>
                <a:tc>
                  <a:txBody>
                    <a:bodyPr/>
                    <a:lstStyle/>
                    <a:p>
                      <a:r>
                        <a:rPr lang="en-US" dirty="0" smtClean="0"/>
                        <a:t>Option Two</a:t>
                      </a:r>
                      <a:endParaRPr lang="en-US" dirty="0"/>
                    </a:p>
                  </a:txBody>
                  <a:tcPr/>
                </a:tc>
                <a:tc>
                  <a:txBody>
                    <a:bodyPr/>
                    <a:lstStyle/>
                    <a:p>
                      <a:r>
                        <a:rPr lang="en-US" dirty="0" smtClean="0"/>
                        <a:t>Option Three </a:t>
                      </a:r>
                      <a:endParaRPr lang="en-US" dirty="0"/>
                    </a:p>
                  </a:txBody>
                  <a:tcPr/>
                </a:tc>
              </a:tr>
              <a:tr h="3948545">
                <a:tc>
                  <a:txBody>
                    <a:bodyPr/>
                    <a:lstStyle/>
                    <a:p>
                      <a:r>
                        <a:rPr lang="en-US" dirty="0" smtClean="0"/>
                        <a:t>-Adaptation of general education materials (</a:t>
                      </a:r>
                      <a:r>
                        <a:rPr lang="en-US" dirty="0" err="1" smtClean="0"/>
                        <a:t>Manipulatives</a:t>
                      </a:r>
                      <a:r>
                        <a:rPr lang="en-US" dirty="0" smtClean="0"/>
                        <a:t> )</a:t>
                      </a:r>
                    </a:p>
                    <a:p>
                      <a:r>
                        <a:rPr lang="en-US" dirty="0" smtClean="0"/>
                        <a:t>-Alternative presentations and demonstration of concepts by GEN Ed teacher (Universal design for learning ) </a:t>
                      </a:r>
                    </a:p>
                    <a:p>
                      <a:r>
                        <a:rPr lang="en-US" dirty="0" smtClean="0"/>
                        <a:t>-Additional instruction and practice in general education in the area of place value (tutor, peer assistance, small group) </a:t>
                      </a:r>
                    </a:p>
                    <a:p>
                      <a:r>
                        <a:rPr lang="en-US" dirty="0" smtClean="0"/>
                        <a:t>-Special education teacher provides consult</a:t>
                      </a:r>
                      <a:endParaRPr lang="en-US" dirty="0"/>
                    </a:p>
                  </a:txBody>
                  <a:tcPr/>
                </a:tc>
                <a:tc>
                  <a:txBody>
                    <a:bodyPr/>
                    <a:lstStyle/>
                    <a:p>
                      <a:r>
                        <a:rPr lang="en-US" dirty="0" smtClean="0"/>
                        <a:t>-Adaptation of general education materials (</a:t>
                      </a:r>
                      <a:r>
                        <a:rPr lang="en-US" dirty="0" err="1" smtClean="0"/>
                        <a:t>Manipulatives</a:t>
                      </a:r>
                      <a:r>
                        <a:rPr lang="en-US" dirty="0" smtClean="0"/>
                        <a:t> )</a:t>
                      </a:r>
                    </a:p>
                    <a:p>
                      <a:r>
                        <a:rPr lang="en-US" dirty="0" smtClean="0"/>
                        <a:t>-Alternative presentations and demonstration of concepts by GEN Ed teacher (Universal design for learning ) </a:t>
                      </a:r>
                    </a:p>
                    <a:p>
                      <a:r>
                        <a:rPr lang="en-US" dirty="0" smtClean="0"/>
                        <a:t>-Pull out for 10 to 15 minutes to the back of the room for direct instruction in place value by special education teacher </a:t>
                      </a:r>
                      <a:endParaRPr lang="en-US" dirty="0"/>
                    </a:p>
                  </a:txBody>
                  <a:tcPr/>
                </a:tc>
                <a:tc>
                  <a:txBody>
                    <a:bodyPr/>
                    <a:lstStyle/>
                    <a:p>
                      <a:r>
                        <a:rPr lang="en-US" dirty="0" smtClean="0"/>
                        <a:t>-Co-teaching the lessons, with special education teacher providing alternative presentation of the concepts to whole group or small group </a:t>
                      </a:r>
                    </a:p>
                    <a:p>
                      <a:r>
                        <a:rPr lang="en-US" dirty="0" smtClean="0"/>
                        <a:t>-Special education teacher suggesting alternative presentation and demonstration of learning techniques </a:t>
                      </a:r>
                    </a:p>
                    <a:p>
                      <a:r>
                        <a:rPr lang="en-US" dirty="0" smtClean="0"/>
                        <a:t>-Special education teacher providing small group or one on one instruction in the back of the room </a:t>
                      </a:r>
                      <a:endParaRPr lang="en-US" dirty="0"/>
                    </a:p>
                  </a:txBody>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dirty="0" smtClean="0"/>
              <a:t>Outcomes for Session Four   </a:t>
            </a:r>
          </a:p>
        </p:txBody>
      </p:sp>
      <p:sp>
        <p:nvSpPr>
          <p:cNvPr id="7171" name="Content Placeholder 2"/>
          <p:cNvSpPr>
            <a:spLocks noGrp="1"/>
          </p:cNvSpPr>
          <p:nvPr>
            <p:ph sz="quarter" idx="1"/>
          </p:nvPr>
        </p:nvSpPr>
        <p:spPr/>
        <p:txBody>
          <a:bodyPr/>
          <a:lstStyle/>
          <a:p>
            <a:pPr eaLnBrk="1" hangingPunct="1">
              <a:buFont typeface="Wingdings 2" pitchFamily="18" charset="2"/>
              <a:buNone/>
            </a:pPr>
            <a:r>
              <a:rPr lang="en-US" dirty="0" smtClean="0"/>
              <a:t>Participants will understand the scope and sequence of the development of number sense </a:t>
            </a:r>
          </a:p>
          <a:p>
            <a:pPr eaLnBrk="1" hangingPunct="1">
              <a:buFont typeface="Wingdings 2" pitchFamily="18" charset="2"/>
              <a:buNone/>
            </a:pPr>
            <a:r>
              <a:rPr lang="en-US" dirty="0" smtClean="0"/>
              <a:t>Participants will deepen their understanding of place value in the Hindu-Arabic number system</a:t>
            </a:r>
          </a:p>
          <a:p>
            <a:pPr eaLnBrk="1" hangingPunct="1">
              <a:buFont typeface="Wingdings 2" pitchFamily="18" charset="2"/>
              <a:buNone/>
            </a:pPr>
            <a:r>
              <a:rPr lang="en-US" dirty="0" smtClean="0"/>
              <a:t>Participants survey the various models for Least Restrictive Environment to treat number sense issues </a:t>
            </a:r>
          </a:p>
          <a:p>
            <a:pPr eaLnBrk="1" hangingPunct="1">
              <a:buFont typeface="Wingdings 2" pitchFamily="18" charset="2"/>
              <a:buNone/>
            </a:pPr>
            <a:r>
              <a:rPr lang="en-US" dirty="0" smtClean="0"/>
              <a:t>Participants will understand the foundation of a systematic lesson plan for math (30 minute lesson plan) </a:t>
            </a:r>
          </a:p>
          <a:p>
            <a:pPr eaLnBrk="1" hangingPunct="1">
              <a:buFont typeface="Wingdings 2" pitchFamily="18" charset="2"/>
              <a:buNone/>
            </a:pPr>
            <a:r>
              <a:rPr lang="en-US" dirty="0" smtClean="0"/>
              <a:t>Participants will explore instructional techniques for the mastery and application of skills for number sense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0"/>
            <a:ext cx="7772400" cy="731838"/>
          </a:xfrm>
        </p:spPr>
        <p:txBody>
          <a:bodyPr/>
          <a:lstStyle/>
          <a:p>
            <a:r>
              <a:rPr lang="en-US" dirty="0" smtClean="0"/>
              <a:t>Moderate  number sense disability </a:t>
            </a:r>
            <a:endParaRPr lang="en-US" dirty="0"/>
          </a:p>
        </p:txBody>
      </p:sp>
      <p:sp>
        <p:nvSpPr>
          <p:cNvPr id="5" name="Content Placeholder 4"/>
          <p:cNvSpPr>
            <a:spLocks noGrp="1"/>
          </p:cNvSpPr>
          <p:nvPr>
            <p:ph sz="quarter" idx="1"/>
          </p:nvPr>
        </p:nvSpPr>
        <p:spPr>
          <a:xfrm>
            <a:off x="304800" y="533400"/>
            <a:ext cx="8839200" cy="1524000"/>
          </a:xfrm>
        </p:spPr>
        <p:txBody>
          <a:bodyPr/>
          <a:lstStyle/>
          <a:p>
            <a:r>
              <a:rPr lang="en-US" sz="2400" dirty="0" smtClean="0"/>
              <a:t>Knows the name of numbers, has rote counting and 1 to 1 correspondence </a:t>
            </a:r>
          </a:p>
          <a:p>
            <a:r>
              <a:rPr lang="en-US" sz="2400" dirty="0" smtClean="0"/>
              <a:t>Struggles with instant number recognition, inconsistent cardinality, and struggles with place value to the number 10  </a:t>
            </a:r>
            <a:endParaRPr lang="en-US" sz="2400" dirty="0"/>
          </a:p>
        </p:txBody>
      </p:sp>
      <p:graphicFrame>
        <p:nvGraphicFramePr>
          <p:cNvPr id="6" name="Table 5"/>
          <p:cNvGraphicFramePr>
            <a:graphicFrameLocks noGrp="1"/>
          </p:cNvGraphicFramePr>
          <p:nvPr/>
        </p:nvGraphicFramePr>
        <p:xfrm>
          <a:off x="381000" y="1708265"/>
          <a:ext cx="8534400" cy="4921135"/>
        </p:xfrm>
        <a:graphic>
          <a:graphicData uri="http://schemas.openxmlformats.org/drawingml/2006/table">
            <a:tbl>
              <a:tblPr firstRow="1" bandRow="1">
                <a:tableStyleId>{21E4AEA4-8DFA-4A89-87EB-49C32662AFE0}</a:tableStyleId>
              </a:tblPr>
              <a:tblGrid>
                <a:gridCol w="2844800"/>
                <a:gridCol w="2844800"/>
                <a:gridCol w="2844800"/>
              </a:tblGrid>
              <a:tr h="377327">
                <a:tc>
                  <a:txBody>
                    <a:bodyPr/>
                    <a:lstStyle/>
                    <a:p>
                      <a:r>
                        <a:rPr lang="en-US" dirty="0" smtClean="0"/>
                        <a:t>Option One </a:t>
                      </a:r>
                      <a:endParaRPr lang="en-US" dirty="0"/>
                    </a:p>
                  </a:txBody>
                  <a:tcPr/>
                </a:tc>
                <a:tc>
                  <a:txBody>
                    <a:bodyPr/>
                    <a:lstStyle/>
                    <a:p>
                      <a:r>
                        <a:rPr lang="en-US" dirty="0" smtClean="0"/>
                        <a:t>Option Two</a:t>
                      </a:r>
                      <a:endParaRPr lang="en-US" dirty="0"/>
                    </a:p>
                  </a:txBody>
                  <a:tcPr/>
                </a:tc>
                <a:tc>
                  <a:txBody>
                    <a:bodyPr/>
                    <a:lstStyle/>
                    <a:p>
                      <a:r>
                        <a:rPr lang="en-US" dirty="0" smtClean="0"/>
                        <a:t>Option Three </a:t>
                      </a:r>
                      <a:endParaRPr lang="en-US" dirty="0"/>
                    </a:p>
                  </a:txBody>
                  <a:tcPr/>
                </a:tc>
              </a:tr>
              <a:tr h="4543808">
                <a:tc>
                  <a:txBody>
                    <a:bodyPr/>
                    <a:lstStyle/>
                    <a:p>
                      <a:r>
                        <a:rPr lang="en-US" dirty="0" smtClean="0"/>
                        <a:t>-Pull out for math instruction </a:t>
                      </a:r>
                    </a:p>
                    <a:p>
                      <a:r>
                        <a:rPr lang="en-US" dirty="0" smtClean="0"/>
                        <a:t>-Alternative approach to curriculum </a:t>
                      </a:r>
                    </a:p>
                    <a:p>
                      <a:r>
                        <a:rPr lang="en-US" dirty="0" smtClean="0"/>
                        <a:t>-Analyze each lesson to consider if it meets an essential goal for the grade level</a:t>
                      </a:r>
                    </a:p>
                    <a:p>
                      <a:r>
                        <a:rPr lang="en-US" dirty="0" smtClean="0"/>
                        <a:t>-Conduct lesson using alternative presentation and demonstration </a:t>
                      </a:r>
                    </a:p>
                    <a:p>
                      <a:r>
                        <a:rPr lang="en-US" dirty="0" smtClean="0"/>
                        <a:t>-Eliminate lessons that do not meet an essential goal for grade level </a:t>
                      </a:r>
                    </a:p>
                    <a:p>
                      <a:r>
                        <a:rPr lang="en-US" dirty="0" smtClean="0"/>
                        <a:t>-Include daily systematic routines to develop automaticity in basic number sense skills </a:t>
                      </a:r>
                    </a:p>
                  </a:txBody>
                  <a:tcPr/>
                </a:tc>
                <a:tc>
                  <a:txBody>
                    <a:bodyPr/>
                    <a:lstStyle/>
                    <a:p>
                      <a:r>
                        <a:rPr lang="en-US" dirty="0" smtClean="0"/>
                        <a:t>-Pull out for math instruction </a:t>
                      </a:r>
                    </a:p>
                    <a:p>
                      <a:r>
                        <a:rPr lang="en-US" dirty="0" smtClean="0"/>
                        <a:t>-Rearrange the curriculum so that one concept is developed at a time to mastery level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-Include daily systematic routines to develop automaticity in basic number sense skills </a:t>
                      </a:r>
                    </a:p>
                    <a:p>
                      <a:endParaRPr lang="en-US" dirty="0" smtClean="0"/>
                    </a:p>
                    <a:p>
                      <a:endParaRPr lang="en-US" dirty="0"/>
                    </a:p>
                  </a:txBody>
                  <a:tcPr/>
                </a:tc>
                <a:tc>
                  <a:txBody>
                    <a:bodyPr/>
                    <a:lstStyle/>
                    <a:p>
                      <a:r>
                        <a:rPr lang="en-US" dirty="0" smtClean="0"/>
                        <a:t>-Co teaching with pull out to the back of the room for certain topics </a:t>
                      </a:r>
                    </a:p>
                    <a:p>
                      <a:r>
                        <a:rPr lang="en-US" dirty="0" smtClean="0"/>
                        <a:t>-Allow student to participate in whole group instruction to be exposed to the concept </a:t>
                      </a:r>
                    </a:p>
                    <a:p>
                      <a:r>
                        <a:rPr lang="en-US" dirty="0" smtClean="0"/>
                        <a:t>-Special education teacher provides suggestions on alternative presentation and demonstration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--Include daily systematic routines to develop automaticity in basic number sense skills </a:t>
                      </a:r>
                    </a:p>
                    <a:p>
                      <a:endParaRPr lang="en-US" dirty="0"/>
                    </a:p>
                  </a:txBody>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0"/>
            <a:ext cx="7772400" cy="731838"/>
          </a:xfrm>
        </p:spPr>
        <p:txBody>
          <a:bodyPr/>
          <a:lstStyle/>
          <a:p>
            <a:r>
              <a:rPr lang="en-US" dirty="0" smtClean="0"/>
              <a:t>Severe number sense disability </a:t>
            </a:r>
            <a:endParaRPr lang="en-US" dirty="0"/>
          </a:p>
        </p:txBody>
      </p:sp>
      <p:sp>
        <p:nvSpPr>
          <p:cNvPr id="5" name="Content Placeholder 4"/>
          <p:cNvSpPr>
            <a:spLocks noGrp="1"/>
          </p:cNvSpPr>
          <p:nvPr>
            <p:ph sz="quarter" idx="1"/>
          </p:nvPr>
        </p:nvSpPr>
        <p:spPr>
          <a:xfrm>
            <a:off x="304800" y="533400"/>
            <a:ext cx="8839200" cy="1524000"/>
          </a:xfrm>
        </p:spPr>
        <p:txBody>
          <a:bodyPr/>
          <a:lstStyle/>
          <a:p>
            <a:r>
              <a:rPr lang="en-US" sz="2400" dirty="0" smtClean="0"/>
              <a:t>Has basic number knowledge to five </a:t>
            </a:r>
          </a:p>
          <a:p>
            <a:r>
              <a:rPr lang="en-US" sz="2400" dirty="0" smtClean="0"/>
              <a:t>Has no instant number recognition, cardinality, magnitude of number, and place value concepts </a:t>
            </a:r>
          </a:p>
        </p:txBody>
      </p:sp>
      <p:graphicFrame>
        <p:nvGraphicFramePr>
          <p:cNvPr id="6" name="Table 5"/>
          <p:cNvGraphicFramePr>
            <a:graphicFrameLocks noGrp="1"/>
          </p:cNvGraphicFramePr>
          <p:nvPr/>
        </p:nvGraphicFramePr>
        <p:xfrm>
          <a:off x="1828800" y="1936865"/>
          <a:ext cx="5689600" cy="4346709"/>
        </p:xfrm>
        <a:graphic>
          <a:graphicData uri="http://schemas.openxmlformats.org/drawingml/2006/table">
            <a:tbl>
              <a:tblPr firstRow="1" bandRow="1">
                <a:tableStyleId>{00A15C55-8517-42AA-B614-E9B94910E393}</a:tableStyleId>
              </a:tblPr>
              <a:tblGrid>
                <a:gridCol w="2844800"/>
                <a:gridCol w="2844800"/>
              </a:tblGrid>
              <a:tr h="330586">
                <a:tc>
                  <a:txBody>
                    <a:bodyPr/>
                    <a:lstStyle/>
                    <a:p>
                      <a:r>
                        <a:rPr lang="en-US" dirty="0" smtClean="0"/>
                        <a:t>Option One </a:t>
                      </a:r>
                      <a:endParaRPr lang="en-US" dirty="0"/>
                    </a:p>
                  </a:txBody>
                  <a:tcPr/>
                </a:tc>
                <a:tc>
                  <a:txBody>
                    <a:bodyPr/>
                    <a:lstStyle/>
                    <a:p>
                      <a:r>
                        <a:rPr lang="en-US" dirty="0" smtClean="0"/>
                        <a:t>Option Two</a:t>
                      </a:r>
                      <a:endParaRPr lang="en-US" dirty="0"/>
                    </a:p>
                  </a:txBody>
                  <a:tcPr/>
                </a:tc>
              </a:tr>
              <a:tr h="3980949">
                <a:tc>
                  <a:txBody>
                    <a:bodyPr/>
                    <a:lstStyle/>
                    <a:p>
                      <a:r>
                        <a:rPr lang="en-US" dirty="0" smtClean="0"/>
                        <a:t>-Alternative core curriculum designed for students with adaptive functioning concerns </a:t>
                      </a:r>
                    </a:p>
                  </a:txBody>
                  <a:tcPr/>
                </a:tc>
                <a:tc>
                  <a:txBody>
                    <a:bodyPr/>
                    <a:lstStyle/>
                    <a:p>
                      <a:r>
                        <a:rPr lang="en-US" dirty="0" smtClean="0"/>
                        <a:t>-Pull out for math instruction </a:t>
                      </a:r>
                    </a:p>
                    <a:p>
                      <a:r>
                        <a:rPr lang="en-US" dirty="0" smtClean="0"/>
                        <a:t>-Rearrange the curriculum so that one concept is developed at a time to mastery level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-Include daily systematic routines to develop automaticity in basic number sense skills </a:t>
                      </a:r>
                    </a:p>
                    <a:p>
                      <a:endParaRPr lang="en-US" dirty="0" smtClean="0"/>
                    </a:p>
                    <a:p>
                      <a:endParaRPr lang="en-US" dirty="0"/>
                    </a:p>
                  </a:txBody>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Analysis of a weeks worth of Everyday Math Lessons </a:t>
            </a:r>
            <a:endParaRPr lang="en-US" dirty="0"/>
          </a:p>
        </p:txBody>
      </p:sp>
      <p:sp>
        <p:nvSpPr>
          <p:cNvPr id="5" name="Text Placeholder 4"/>
          <p:cNvSpPr>
            <a:spLocks noGrp="1"/>
          </p:cNvSpPr>
          <p:nvPr>
            <p:ph type="body" idx="1"/>
          </p:nvPr>
        </p:nvSpPr>
        <p:spPr/>
        <p:txBody>
          <a:bodyPr/>
          <a:lstStyle/>
          <a:p>
            <a:r>
              <a:rPr lang="en-US" dirty="0" smtClean="0"/>
              <a:t>3</a:t>
            </a:r>
            <a:r>
              <a:rPr lang="en-US" baseline="30000" dirty="0" smtClean="0"/>
              <a:t>rd</a:t>
            </a:r>
            <a:r>
              <a:rPr lang="en-US" dirty="0" smtClean="0"/>
              <a:t> Grade </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enisimultimedia.com/wp-content/uploads/2011/05/PN-28589.jpg"/>
          <p:cNvPicPr>
            <a:picLocks noChangeAspect="1" noChangeArrowheads="1"/>
          </p:cNvPicPr>
          <p:nvPr/>
        </p:nvPicPr>
        <p:blipFill>
          <a:blip r:embed="rId3" cstate="print"/>
          <a:srcRect/>
          <a:stretch>
            <a:fillRect/>
          </a:stretch>
        </p:blipFill>
        <p:spPr bwMode="auto">
          <a:xfrm>
            <a:off x="4953000" y="1143000"/>
            <a:ext cx="3048000" cy="4454770"/>
          </a:xfrm>
          <a:prstGeom prst="rect">
            <a:avLst/>
          </a:prstGeom>
          <a:noFill/>
        </p:spPr>
      </p:pic>
      <p:sp>
        <p:nvSpPr>
          <p:cNvPr id="5" name="Rounded Rectangle 4"/>
          <p:cNvSpPr/>
          <p:nvPr/>
        </p:nvSpPr>
        <p:spPr>
          <a:xfrm>
            <a:off x="457200" y="838200"/>
            <a:ext cx="2209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Looses track of counting after the number 29</a:t>
            </a:r>
            <a:endParaRPr lang="en-US" dirty="0"/>
          </a:p>
        </p:txBody>
      </p:sp>
      <p:sp>
        <p:nvSpPr>
          <p:cNvPr id="6" name="Rounded Rectangle 5"/>
          <p:cNvSpPr/>
          <p:nvPr/>
        </p:nvSpPr>
        <p:spPr>
          <a:xfrm>
            <a:off x="457200" y="2362200"/>
            <a:ext cx="2209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Struggles with instant recognition of 6-9 on 10 frame </a:t>
            </a:r>
            <a:endParaRPr lang="en-US" dirty="0"/>
          </a:p>
        </p:txBody>
      </p:sp>
      <p:sp>
        <p:nvSpPr>
          <p:cNvPr id="7" name="Rounded Rectangle 6"/>
          <p:cNvSpPr/>
          <p:nvPr/>
        </p:nvSpPr>
        <p:spPr>
          <a:xfrm>
            <a:off x="533400" y="3733800"/>
            <a:ext cx="2209800" cy="1143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Doesn’t understand the base 10 system with trading 10 ones for 1 ten</a:t>
            </a:r>
            <a:endParaRPr lang="en-US" dirty="0"/>
          </a:p>
        </p:txBody>
      </p:sp>
      <p:sp>
        <p:nvSpPr>
          <p:cNvPr id="8" name="Rounded Rectangle 7"/>
          <p:cNvSpPr/>
          <p:nvPr/>
        </p:nvSpPr>
        <p:spPr>
          <a:xfrm>
            <a:off x="533400" y="5181600"/>
            <a:ext cx="2209800" cy="1143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Poor number formation through handwriting (reverses 2 and 7)</a:t>
            </a:r>
            <a:endParaRPr lang="en-US" dirty="0"/>
          </a:p>
        </p:txBody>
      </p:sp>
      <p:cxnSp>
        <p:nvCxnSpPr>
          <p:cNvPr id="10" name="Straight Connector 9"/>
          <p:cNvCxnSpPr>
            <a:stCxn id="5" idx="3"/>
          </p:cNvCxnSpPr>
          <p:nvPr/>
        </p:nvCxnSpPr>
        <p:spPr>
          <a:xfrm>
            <a:off x="2667000" y="1333500"/>
            <a:ext cx="2286000" cy="133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667000" y="2971800"/>
            <a:ext cx="2286000" cy="76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7" idx="3"/>
          </p:cNvCxnSpPr>
          <p:nvPr/>
        </p:nvCxnSpPr>
        <p:spPr>
          <a:xfrm flipV="1">
            <a:off x="2743200" y="3733800"/>
            <a:ext cx="2209800" cy="571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2743200" y="4495800"/>
            <a:ext cx="2209800" cy="13716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p:cNvPicPr>
            <a:picLocks noChangeAspect="1" noChangeArrowheads="1"/>
          </p:cNvPicPr>
          <p:nvPr/>
        </p:nvPicPr>
        <p:blipFill>
          <a:blip r:embed="rId3" cstate="print"/>
          <a:srcRect/>
          <a:stretch>
            <a:fillRect/>
          </a:stretch>
        </p:blipFill>
        <p:spPr bwMode="auto">
          <a:xfrm>
            <a:off x="1" y="0"/>
            <a:ext cx="9144000" cy="3151692"/>
          </a:xfrm>
          <a:prstGeom prst="rect">
            <a:avLst/>
          </a:prstGeom>
          <a:noFill/>
          <a:ln w="9525">
            <a:noFill/>
            <a:miter lim="800000"/>
            <a:headEnd/>
            <a:tailEnd/>
          </a:ln>
        </p:spPr>
      </p:pic>
      <p:pic>
        <p:nvPicPr>
          <p:cNvPr id="108547" name="Picture 3"/>
          <p:cNvPicPr>
            <a:picLocks noChangeAspect="1" noChangeArrowheads="1"/>
          </p:cNvPicPr>
          <p:nvPr/>
        </p:nvPicPr>
        <p:blipFill>
          <a:blip r:embed="rId4" cstate="print"/>
          <a:srcRect/>
          <a:stretch>
            <a:fillRect/>
          </a:stretch>
        </p:blipFill>
        <p:spPr bwMode="auto">
          <a:xfrm>
            <a:off x="228600" y="3581400"/>
            <a:ext cx="2719387" cy="2561533"/>
          </a:xfrm>
          <a:prstGeom prst="rect">
            <a:avLst/>
          </a:prstGeom>
          <a:noFill/>
          <a:ln w="9525">
            <a:noFill/>
            <a:miter lim="800000"/>
            <a:headEnd/>
            <a:tailEnd/>
          </a:ln>
        </p:spPr>
      </p:pic>
      <p:pic>
        <p:nvPicPr>
          <p:cNvPr id="108548" name="Picture 4"/>
          <p:cNvPicPr>
            <a:picLocks noChangeAspect="1" noChangeArrowheads="1"/>
          </p:cNvPicPr>
          <p:nvPr/>
        </p:nvPicPr>
        <p:blipFill>
          <a:blip r:embed="rId5" cstate="print"/>
          <a:srcRect/>
          <a:stretch>
            <a:fillRect/>
          </a:stretch>
        </p:blipFill>
        <p:spPr bwMode="auto">
          <a:xfrm>
            <a:off x="3352800" y="3429000"/>
            <a:ext cx="2279150" cy="3238500"/>
          </a:xfrm>
          <a:prstGeom prst="rect">
            <a:avLst/>
          </a:prstGeom>
          <a:noFill/>
          <a:ln w="9525">
            <a:noFill/>
            <a:miter lim="800000"/>
            <a:headEnd/>
            <a:tailEnd/>
          </a:ln>
        </p:spPr>
      </p:pic>
      <p:pic>
        <p:nvPicPr>
          <p:cNvPr id="108549" name="Picture 5"/>
          <p:cNvPicPr>
            <a:picLocks noChangeAspect="1" noChangeArrowheads="1"/>
          </p:cNvPicPr>
          <p:nvPr/>
        </p:nvPicPr>
        <p:blipFill>
          <a:blip r:embed="rId6" cstate="print"/>
          <a:srcRect/>
          <a:stretch>
            <a:fillRect/>
          </a:stretch>
        </p:blipFill>
        <p:spPr bwMode="auto">
          <a:xfrm>
            <a:off x="6096000" y="3276600"/>
            <a:ext cx="2282396"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p:cNvPicPr>
            <a:picLocks noChangeAspect="1" noChangeArrowheads="1"/>
          </p:cNvPicPr>
          <p:nvPr/>
        </p:nvPicPr>
        <p:blipFill>
          <a:blip r:embed="rId3" cstate="print"/>
          <a:srcRect/>
          <a:stretch>
            <a:fillRect/>
          </a:stretch>
        </p:blipFill>
        <p:spPr bwMode="auto">
          <a:xfrm>
            <a:off x="0" y="0"/>
            <a:ext cx="9144000" cy="3216108"/>
          </a:xfrm>
          <a:prstGeom prst="rect">
            <a:avLst/>
          </a:prstGeom>
          <a:noFill/>
          <a:ln w="9525">
            <a:noFill/>
            <a:miter lim="800000"/>
            <a:headEnd/>
            <a:tailEnd/>
          </a:ln>
        </p:spPr>
      </p:pic>
      <p:pic>
        <p:nvPicPr>
          <p:cNvPr id="109571" name="Picture 3"/>
          <p:cNvPicPr>
            <a:picLocks noChangeAspect="1" noChangeArrowheads="1"/>
          </p:cNvPicPr>
          <p:nvPr/>
        </p:nvPicPr>
        <p:blipFill>
          <a:blip r:embed="rId4" cstate="print"/>
          <a:srcRect/>
          <a:stretch>
            <a:fillRect/>
          </a:stretch>
        </p:blipFill>
        <p:spPr bwMode="auto">
          <a:xfrm>
            <a:off x="304800" y="3263403"/>
            <a:ext cx="2814637" cy="3594597"/>
          </a:xfrm>
          <a:prstGeom prst="rect">
            <a:avLst/>
          </a:prstGeom>
          <a:noFill/>
          <a:ln w="9525">
            <a:noFill/>
            <a:miter lim="800000"/>
            <a:headEnd/>
            <a:tailEnd/>
          </a:ln>
        </p:spPr>
      </p:pic>
      <p:pic>
        <p:nvPicPr>
          <p:cNvPr id="109572" name="Picture 4"/>
          <p:cNvPicPr>
            <a:picLocks noChangeAspect="1" noChangeArrowheads="1"/>
          </p:cNvPicPr>
          <p:nvPr/>
        </p:nvPicPr>
        <p:blipFill>
          <a:blip r:embed="rId5" cstate="print"/>
          <a:srcRect/>
          <a:stretch>
            <a:fillRect/>
          </a:stretch>
        </p:blipFill>
        <p:spPr bwMode="auto">
          <a:xfrm>
            <a:off x="3705512" y="3276600"/>
            <a:ext cx="2290164" cy="3352800"/>
          </a:xfrm>
          <a:prstGeom prst="rect">
            <a:avLst/>
          </a:prstGeom>
          <a:noFill/>
          <a:ln w="9525">
            <a:noFill/>
            <a:miter lim="800000"/>
            <a:headEnd/>
            <a:tailEnd/>
          </a:ln>
        </p:spPr>
      </p:pic>
      <p:pic>
        <p:nvPicPr>
          <p:cNvPr id="109573" name="Picture 5"/>
          <p:cNvPicPr>
            <a:picLocks noChangeAspect="1" noChangeArrowheads="1"/>
          </p:cNvPicPr>
          <p:nvPr/>
        </p:nvPicPr>
        <p:blipFill>
          <a:blip r:embed="rId6" cstate="print"/>
          <a:srcRect/>
          <a:stretch>
            <a:fillRect/>
          </a:stretch>
        </p:blipFill>
        <p:spPr bwMode="auto">
          <a:xfrm>
            <a:off x="6477000" y="3276600"/>
            <a:ext cx="2325921"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p:cNvPicPr>
            <a:picLocks noChangeAspect="1" noChangeArrowheads="1"/>
          </p:cNvPicPr>
          <p:nvPr/>
        </p:nvPicPr>
        <p:blipFill>
          <a:blip r:embed="rId3" cstate="print"/>
          <a:srcRect/>
          <a:stretch>
            <a:fillRect/>
          </a:stretch>
        </p:blipFill>
        <p:spPr bwMode="auto">
          <a:xfrm>
            <a:off x="1" y="0"/>
            <a:ext cx="9144000" cy="3300400"/>
          </a:xfrm>
          <a:prstGeom prst="rect">
            <a:avLst/>
          </a:prstGeom>
          <a:noFill/>
          <a:ln w="9525">
            <a:noFill/>
            <a:miter lim="800000"/>
            <a:headEnd/>
            <a:tailEnd/>
          </a:ln>
        </p:spPr>
      </p:pic>
      <p:pic>
        <p:nvPicPr>
          <p:cNvPr id="110595" name="Picture 3"/>
          <p:cNvPicPr>
            <a:picLocks noChangeAspect="1" noChangeArrowheads="1"/>
          </p:cNvPicPr>
          <p:nvPr/>
        </p:nvPicPr>
        <p:blipFill>
          <a:blip r:embed="rId4" cstate="print"/>
          <a:srcRect/>
          <a:stretch>
            <a:fillRect/>
          </a:stretch>
        </p:blipFill>
        <p:spPr bwMode="auto">
          <a:xfrm>
            <a:off x="838200" y="2895600"/>
            <a:ext cx="2590800" cy="3744368"/>
          </a:xfrm>
          <a:prstGeom prst="rect">
            <a:avLst/>
          </a:prstGeom>
          <a:noFill/>
          <a:ln w="9525">
            <a:noFill/>
            <a:miter lim="800000"/>
            <a:headEnd/>
            <a:tailEnd/>
          </a:ln>
        </p:spPr>
      </p:pic>
      <p:pic>
        <p:nvPicPr>
          <p:cNvPr id="110596" name="Picture 4"/>
          <p:cNvPicPr>
            <a:picLocks noChangeAspect="1" noChangeArrowheads="1"/>
          </p:cNvPicPr>
          <p:nvPr/>
        </p:nvPicPr>
        <p:blipFill>
          <a:blip r:embed="rId5" cstate="print"/>
          <a:srcRect/>
          <a:stretch>
            <a:fillRect/>
          </a:stretch>
        </p:blipFill>
        <p:spPr bwMode="auto">
          <a:xfrm>
            <a:off x="5486400" y="2819400"/>
            <a:ext cx="2613311"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p:cNvPicPr>
            <a:picLocks noChangeAspect="1" noChangeArrowheads="1"/>
          </p:cNvPicPr>
          <p:nvPr/>
        </p:nvPicPr>
        <p:blipFill>
          <a:blip r:embed="rId3" cstate="print"/>
          <a:srcRect/>
          <a:stretch>
            <a:fillRect/>
          </a:stretch>
        </p:blipFill>
        <p:spPr bwMode="auto">
          <a:xfrm>
            <a:off x="0" y="-54897"/>
            <a:ext cx="9144000" cy="3179097"/>
          </a:xfrm>
          <a:prstGeom prst="rect">
            <a:avLst/>
          </a:prstGeom>
          <a:noFill/>
          <a:ln w="9525">
            <a:noFill/>
            <a:miter lim="800000"/>
            <a:headEnd/>
            <a:tailEnd/>
          </a:ln>
        </p:spPr>
      </p:pic>
      <p:pic>
        <p:nvPicPr>
          <p:cNvPr id="111619" name="Picture 3"/>
          <p:cNvPicPr>
            <a:picLocks noChangeAspect="1" noChangeArrowheads="1"/>
          </p:cNvPicPr>
          <p:nvPr/>
        </p:nvPicPr>
        <p:blipFill>
          <a:blip r:embed="rId4" cstate="print"/>
          <a:srcRect/>
          <a:stretch>
            <a:fillRect/>
          </a:stretch>
        </p:blipFill>
        <p:spPr bwMode="auto">
          <a:xfrm>
            <a:off x="1219200" y="3352800"/>
            <a:ext cx="2895600" cy="3236686"/>
          </a:xfrm>
          <a:prstGeom prst="rect">
            <a:avLst/>
          </a:prstGeom>
          <a:noFill/>
          <a:ln w="9525">
            <a:noFill/>
            <a:miter lim="800000"/>
            <a:headEnd/>
            <a:tailEnd/>
          </a:ln>
        </p:spPr>
      </p:pic>
      <p:pic>
        <p:nvPicPr>
          <p:cNvPr id="111620" name="Picture 4"/>
          <p:cNvPicPr>
            <a:picLocks noChangeAspect="1" noChangeArrowheads="1"/>
          </p:cNvPicPr>
          <p:nvPr/>
        </p:nvPicPr>
        <p:blipFill>
          <a:blip r:embed="rId5" cstate="print"/>
          <a:srcRect/>
          <a:stretch>
            <a:fillRect/>
          </a:stretch>
        </p:blipFill>
        <p:spPr bwMode="auto">
          <a:xfrm>
            <a:off x="5562600" y="3276600"/>
            <a:ext cx="2470203" cy="35568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p:cNvPicPr>
            <a:picLocks noChangeAspect="1" noChangeArrowheads="1"/>
          </p:cNvPicPr>
          <p:nvPr/>
        </p:nvPicPr>
        <p:blipFill>
          <a:blip r:embed="rId3" cstate="print"/>
          <a:srcRect/>
          <a:stretch>
            <a:fillRect/>
          </a:stretch>
        </p:blipFill>
        <p:spPr bwMode="auto">
          <a:xfrm>
            <a:off x="0" y="0"/>
            <a:ext cx="9144000" cy="3205281"/>
          </a:xfrm>
          <a:prstGeom prst="rect">
            <a:avLst/>
          </a:prstGeom>
          <a:noFill/>
          <a:ln w="9525">
            <a:noFill/>
            <a:miter lim="800000"/>
            <a:headEnd/>
            <a:tailEnd/>
          </a:ln>
        </p:spPr>
      </p:pic>
      <p:pic>
        <p:nvPicPr>
          <p:cNvPr id="112643" name="Picture 3"/>
          <p:cNvPicPr>
            <a:picLocks noChangeAspect="1" noChangeArrowheads="1"/>
          </p:cNvPicPr>
          <p:nvPr/>
        </p:nvPicPr>
        <p:blipFill>
          <a:blip r:embed="rId4" cstate="print"/>
          <a:srcRect/>
          <a:stretch>
            <a:fillRect/>
          </a:stretch>
        </p:blipFill>
        <p:spPr bwMode="auto">
          <a:xfrm>
            <a:off x="304800" y="3048000"/>
            <a:ext cx="4048125" cy="3495675"/>
          </a:xfrm>
          <a:prstGeom prst="rect">
            <a:avLst/>
          </a:prstGeom>
          <a:noFill/>
          <a:ln w="9525">
            <a:noFill/>
            <a:miter lim="800000"/>
            <a:headEnd/>
            <a:tailEnd/>
          </a:ln>
        </p:spPr>
      </p:pic>
      <p:pic>
        <p:nvPicPr>
          <p:cNvPr id="112644" name="Picture 4"/>
          <p:cNvPicPr>
            <a:picLocks noChangeAspect="1" noChangeArrowheads="1"/>
          </p:cNvPicPr>
          <p:nvPr/>
        </p:nvPicPr>
        <p:blipFill>
          <a:blip r:embed="rId5" cstate="print"/>
          <a:srcRect/>
          <a:stretch>
            <a:fillRect/>
          </a:stretch>
        </p:blipFill>
        <p:spPr bwMode="auto">
          <a:xfrm>
            <a:off x="5181600" y="2743200"/>
            <a:ext cx="2638682"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5410200" cy="3539430"/>
          </a:xfrm>
          <a:prstGeom prst="rect">
            <a:avLst/>
          </a:prstGeom>
        </p:spPr>
        <p:txBody>
          <a:bodyPr wrap="square">
            <a:spAutoFit/>
          </a:bodyPr>
          <a:lstStyle/>
          <a:p>
            <a:pPr>
              <a:buFont typeface="Arial" pitchFamily="34" charset="0"/>
              <a:buChar char="•"/>
            </a:pPr>
            <a:r>
              <a:rPr lang="en-US" sz="2800" dirty="0" smtClean="0"/>
              <a:t>What do you think he will be successful with? </a:t>
            </a:r>
            <a:endParaRPr lang="en-US" sz="2800" dirty="0" smtClean="0"/>
          </a:p>
          <a:p>
            <a:pPr>
              <a:buFont typeface="Arial" pitchFamily="34" charset="0"/>
              <a:buChar char="•"/>
            </a:pPr>
            <a:r>
              <a:rPr lang="en-US" sz="2800" dirty="0" smtClean="0"/>
              <a:t>What </a:t>
            </a:r>
            <a:r>
              <a:rPr lang="en-US" sz="2800" dirty="0" smtClean="0"/>
              <a:t>is he going to struggle with</a:t>
            </a:r>
            <a:r>
              <a:rPr lang="en-US" sz="2800" dirty="0" smtClean="0"/>
              <a:t>?</a:t>
            </a:r>
          </a:p>
          <a:p>
            <a:pPr>
              <a:buFont typeface="Arial" pitchFamily="34" charset="0"/>
              <a:buChar char="•"/>
            </a:pPr>
            <a:r>
              <a:rPr lang="en-US" sz="2800" dirty="0" smtClean="0"/>
              <a:t> </a:t>
            </a:r>
            <a:r>
              <a:rPr lang="en-US" sz="2800" dirty="0" smtClean="0"/>
              <a:t>What accommodations does he need? </a:t>
            </a:r>
            <a:endParaRPr lang="en-US" sz="2800" dirty="0" smtClean="0"/>
          </a:p>
          <a:p>
            <a:pPr>
              <a:buFont typeface="Arial" pitchFamily="34" charset="0"/>
              <a:buChar char="•"/>
            </a:pPr>
            <a:r>
              <a:rPr lang="en-US" sz="2800" dirty="0" smtClean="0"/>
              <a:t>What </a:t>
            </a:r>
            <a:r>
              <a:rPr lang="en-US" sz="2800" dirty="0" smtClean="0"/>
              <a:t>should </a:t>
            </a:r>
            <a:r>
              <a:rPr lang="en-US" sz="2800" dirty="0" smtClean="0"/>
              <a:t>his specially designed </a:t>
            </a:r>
            <a:r>
              <a:rPr lang="en-US" sz="2800" dirty="0" smtClean="0"/>
              <a:t>instruction look like?</a:t>
            </a:r>
            <a:endParaRPr lang="en-US" sz="2800" dirty="0"/>
          </a:p>
        </p:txBody>
      </p:sp>
      <p:pic>
        <p:nvPicPr>
          <p:cNvPr id="3" name="Picture 2" descr="http://senisimultimedia.com/wp-content/uploads/2011/05/PN-28589.jpg"/>
          <p:cNvPicPr>
            <a:picLocks noChangeAspect="1" noChangeArrowheads="1"/>
          </p:cNvPicPr>
          <p:nvPr/>
        </p:nvPicPr>
        <p:blipFill>
          <a:blip r:embed="rId3" cstate="print"/>
          <a:srcRect/>
          <a:stretch>
            <a:fillRect/>
          </a:stretch>
        </p:blipFill>
        <p:spPr bwMode="auto">
          <a:xfrm>
            <a:off x="5943600" y="2438400"/>
            <a:ext cx="2711115" cy="39624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Place Value 	</a:t>
            </a:r>
            <a:endParaRPr lang="en-US" dirty="0"/>
          </a:p>
        </p:txBody>
      </p:sp>
      <p:sp>
        <p:nvSpPr>
          <p:cNvPr id="5" name="Text Placeholder 4"/>
          <p:cNvSpPr>
            <a:spLocks noGrp="1"/>
          </p:cNvSpPr>
          <p:nvPr>
            <p:ph type="body" idx="1"/>
          </p:nvPr>
        </p:nvSpPr>
        <p:spPr/>
        <p:txBody>
          <a:bodyPr/>
          <a:lstStyle/>
          <a:p>
            <a:r>
              <a:rPr lang="en-US" dirty="0" smtClean="0"/>
              <a:t>History, definitions and common problems </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Instruction for Number Sense </a:t>
            </a:r>
            <a:endParaRPr lang="en-US" dirty="0"/>
          </a:p>
        </p:txBody>
      </p:sp>
      <p:sp>
        <p:nvSpPr>
          <p:cNvPr id="3" name="Text Placeholder 2"/>
          <p:cNvSpPr>
            <a:spLocks noGrp="1"/>
          </p:cNvSpPr>
          <p:nvPr>
            <p:ph type="body" idx="1"/>
          </p:nvPr>
        </p:nvSpPr>
        <p:spPr/>
        <p:txBody>
          <a:bodyPr/>
          <a:lstStyle/>
          <a:p>
            <a:r>
              <a:rPr lang="en-US" dirty="0" smtClean="0"/>
              <a:t>Systems of Instruction </a:t>
            </a:r>
          </a:p>
          <a:p>
            <a:r>
              <a:rPr lang="en-US" dirty="0" smtClean="0"/>
              <a:t>30 Min Math Lesson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228600"/>
            <a:ext cx="7772400" cy="1143000"/>
          </a:xfrm>
        </p:spPr>
        <p:txBody>
          <a:bodyPr/>
          <a:lstStyle/>
          <a:p>
            <a:r>
              <a:rPr lang="en-US" dirty="0" smtClean="0"/>
              <a:t>30 Min Math Lesson: Systematic  </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1317065" y="1600200"/>
            <a:ext cx="6493435" cy="4038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30 Minute Lesson Plan: Systems </a:t>
            </a:r>
            <a:endParaRPr lang="en-US" dirty="0"/>
          </a:p>
        </p:txBody>
      </p:sp>
      <p:graphicFrame>
        <p:nvGraphicFramePr>
          <p:cNvPr id="3" name="Diagram 2"/>
          <p:cNvGraphicFramePr/>
          <p:nvPr/>
        </p:nvGraphicFramePr>
        <p:xfrm>
          <a:off x="457200" y="1397000"/>
          <a:ext cx="8382000" cy="5232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30 Minute Lesson plan </a:t>
            </a:r>
            <a:endParaRPr lang="en-US" dirty="0"/>
          </a:p>
        </p:txBody>
      </p:sp>
      <p:sp>
        <p:nvSpPr>
          <p:cNvPr id="4" name="TextBox 3"/>
          <p:cNvSpPr txBox="1"/>
          <p:nvPr/>
        </p:nvSpPr>
        <p:spPr>
          <a:xfrm>
            <a:off x="914400" y="4191000"/>
            <a:ext cx="7086600" cy="1754326"/>
          </a:xfrm>
          <a:prstGeom prst="rect">
            <a:avLst/>
          </a:prstGeom>
          <a:noFill/>
        </p:spPr>
        <p:txBody>
          <a:bodyPr wrap="square" rtlCol="0">
            <a:spAutoFit/>
          </a:bodyPr>
          <a:lstStyle/>
          <a:p>
            <a:pPr marL="342900" indent="-342900">
              <a:buAutoNum type="arabicPeriod"/>
            </a:pPr>
            <a:r>
              <a:rPr lang="en-US" dirty="0" smtClean="0"/>
              <a:t>State your goal/purpose</a:t>
            </a:r>
          </a:p>
          <a:p>
            <a:pPr marL="800100" lvl="1" indent="-342900">
              <a:buAutoNum type="arabicPeriod"/>
            </a:pPr>
            <a:r>
              <a:rPr lang="en-US" dirty="0" smtClean="0"/>
              <a:t>Write it out; use pictures; content language objective </a:t>
            </a:r>
          </a:p>
          <a:p>
            <a:pPr marL="342900" indent="-342900">
              <a:buAutoNum type="arabicPeriod"/>
            </a:pPr>
            <a:r>
              <a:rPr lang="en-US" dirty="0" smtClean="0"/>
              <a:t>Review Previous Lessons </a:t>
            </a:r>
          </a:p>
          <a:p>
            <a:pPr marL="800100" lvl="1" indent="-342900">
              <a:buAutoNum type="arabicPeriod"/>
            </a:pPr>
            <a:r>
              <a:rPr lang="en-US" dirty="0" smtClean="0"/>
              <a:t>Accelerated version of previous skills designed to activate their background knowledge </a:t>
            </a:r>
          </a:p>
          <a:p>
            <a:pPr marL="800100" lvl="1" indent="-342900">
              <a:buAutoNum type="arabicPeriod"/>
            </a:pPr>
            <a:r>
              <a:rPr lang="en-US" dirty="0" smtClean="0"/>
              <a:t>Might be fluency drills </a:t>
            </a:r>
            <a:endParaRPr lang="en-US" dirty="0"/>
          </a:p>
        </p:txBody>
      </p:sp>
      <p:pic>
        <p:nvPicPr>
          <p:cNvPr id="2051" name="Picture 3"/>
          <p:cNvPicPr>
            <a:picLocks noChangeAspect="1" noChangeArrowheads="1"/>
          </p:cNvPicPr>
          <p:nvPr/>
        </p:nvPicPr>
        <p:blipFill>
          <a:blip r:embed="rId3" cstate="print"/>
          <a:srcRect/>
          <a:stretch>
            <a:fillRect/>
          </a:stretch>
        </p:blipFill>
        <p:spPr bwMode="auto">
          <a:xfrm>
            <a:off x="0" y="1219200"/>
            <a:ext cx="9163050" cy="2714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30 Minute Lesson plan </a:t>
            </a:r>
            <a:endParaRPr lang="en-US" dirty="0"/>
          </a:p>
        </p:txBody>
      </p:sp>
      <p:sp>
        <p:nvSpPr>
          <p:cNvPr id="4" name="TextBox 3"/>
          <p:cNvSpPr txBox="1"/>
          <p:nvPr/>
        </p:nvSpPr>
        <p:spPr>
          <a:xfrm>
            <a:off x="1066800" y="3810000"/>
            <a:ext cx="7086600" cy="2585323"/>
          </a:xfrm>
          <a:prstGeom prst="rect">
            <a:avLst/>
          </a:prstGeom>
          <a:noFill/>
        </p:spPr>
        <p:txBody>
          <a:bodyPr wrap="square" rtlCol="0">
            <a:spAutoFit/>
          </a:bodyPr>
          <a:lstStyle/>
          <a:p>
            <a:pPr marL="342900" indent="-342900"/>
            <a:r>
              <a:rPr lang="en-US" dirty="0" smtClean="0"/>
              <a:t>3. New Lesson </a:t>
            </a:r>
          </a:p>
          <a:p>
            <a:pPr marL="342900" indent="-342900"/>
            <a:r>
              <a:rPr lang="en-US" dirty="0" smtClean="0"/>
              <a:t>	1. Sometimes the same lesson must be repeated in this section     because they didn’t get it the first time ( or first 3 times) </a:t>
            </a:r>
          </a:p>
          <a:p>
            <a:pPr marL="342900" indent="-342900"/>
            <a:r>
              <a:rPr lang="en-US" dirty="0" smtClean="0"/>
              <a:t>	2. Use proven strategies for teaching new skills </a:t>
            </a:r>
          </a:p>
          <a:p>
            <a:pPr marL="342900" indent="-342900"/>
            <a:r>
              <a:rPr lang="en-US" dirty="0" smtClean="0"/>
              <a:t>		a. CRA</a:t>
            </a:r>
          </a:p>
          <a:p>
            <a:pPr marL="342900" indent="-342900"/>
            <a:r>
              <a:rPr lang="en-US" dirty="0" smtClean="0"/>
              <a:t>		b. Visualization </a:t>
            </a:r>
          </a:p>
          <a:p>
            <a:pPr marL="342900" indent="-342900"/>
            <a:r>
              <a:rPr lang="en-US" dirty="0" smtClean="0"/>
              <a:t>		c. Multi-Sensory </a:t>
            </a:r>
          </a:p>
          <a:p>
            <a:pPr marL="342900" indent="-342900"/>
            <a:r>
              <a:rPr lang="en-US" dirty="0" smtClean="0"/>
              <a:t>		d. Discovery </a:t>
            </a:r>
          </a:p>
          <a:p>
            <a:pPr marL="342900" indent="-342900"/>
            <a:r>
              <a:rPr lang="en-US" dirty="0" smtClean="0"/>
              <a:t>		e. Multiple Representations </a:t>
            </a:r>
          </a:p>
        </p:txBody>
      </p:sp>
      <p:pic>
        <p:nvPicPr>
          <p:cNvPr id="3075" name="Picture 3"/>
          <p:cNvPicPr>
            <a:picLocks noChangeAspect="1" noChangeArrowheads="1"/>
          </p:cNvPicPr>
          <p:nvPr/>
        </p:nvPicPr>
        <p:blipFill>
          <a:blip r:embed="rId3" cstate="print"/>
          <a:srcRect/>
          <a:stretch>
            <a:fillRect/>
          </a:stretch>
        </p:blipFill>
        <p:spPr bwMode="auto">
          <a:xfrm>
            <a:off x="152400" y="1600200"/>
            <a:ext cx="8872538" cy="205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30 Minute Lesson plan </a:t>
            </a:r>
            <a:endParaRPr lang="en-US" dirty="0"/>
          </a:p>
        </p:txBody>
      </p:sp>
      <p:sp>
        <p:nvSpPr>
          <p:cNvPr id="4" name="TextBox 3"/>
          <p:cNvSpPr txBox="1"/>
          <p:nvPr/>
        </p:nvSpPr>
        <p:spPr>
          <a:xfrm>
            <a:off x="1066800" y="3810000"/>
            <a:ext cx="7086600" cy="1200329"/>
          </a:xfrm>
          <a:prstGeom prst="rect">
            <a:avLst/>
          </a:prstGeom>
          <a:noFill/>
        </p:spPr>
        <p:txBody>
          <a:bodyPr wrap="square" rtlCol="0">
            <a:spAutoFit/>
          </a:bodyPr>
          <a:lstStyle/>
          <a:p>
            <a:pPr marL="342900" indent="-342900"/>
            <a:r>
              <a:rPr lang="en-US" dirty="0" smtClean="0"/>
              <a:t>4. Practice </a:t>
            </a:r>
          </a:p>
          <a:p>
            <a:pPr marL="342900" indent="-342900"/>
            <a:r>
              <a:rPr lang="en-US" dirty="0" smtClean="0"/>
              <a:t>	1. I do- Model the practice they need to do</a:t>
            </a:r>
          </a:p>
          <a:p>
            <a:pPr marL="342900" indent="-342900"/>
            <a:r>
              <a:rPr lang="en-US" dirty="0" smtClean="0"/>
              <a:t>	2. Do it together </a:t>
            </a:r>
          </a:p>
          <a:p>
            <a:pPr marL="342900" indent="-342900"/>
            <a:r>
              <a:rPr lang="en-US" dirty="0" smtClean="0"/>
              <a:t>	3. Gradually turn over the work to them with supervision </a:t>
            </a:r>
          </a:p>
        </p:txBody>
      </p:sp>
      <p:pic>
        <p:nvPicPr>
          <p:cNvPr id="4098" name="Picture 2"/>
          <p:cNvPicPr>
            <a:picLocks noChangeAspect="1" noChangeArrowheads="1"/>
          </p:cNvPicPr>
          <p:nvPr/>
        </p:nvPicPr>
        <p:blipFill>
          <a:blip r:embed="rId3" cstate="print"/>
          <a:srcRect/>
          <a:stretch>
            <a:fillRect/>
          </a:stretch>
        </p:blipFill>
        <p:spPr bwMode="auto">
          <a:xfrm>
            <a:off x="228600" y="1524001"/>
            <a:ext cx="8750688" cy="205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30 Minute Lesson plan </a:t>
            </a:r>
            <a:endParaRPr lang="en-US" dirty="0"/>
          </a:p>
        </p:txBody>
      </p:sp>
      <p:sp>
        <p:nvSpPr>
          <p:cNvPr id="4" name="TextBox 3"/>
          <p:cNvSpPr txBox="1"/>
          <p:nvPr/>
        </p:nvSpPr>
        <p:spPr>
          <a:xfrm>
            <a:off x="1066800" y="3810000"/>
            <a:ext cx="7086600" cy="1200329"/>
          </a:xfrm>
          <a:prstGeom prst="rect">
            <a:avLst/>
          </a:prstGeom>
          <a:noFill/>
        </p:spPr>
        <p:txBody>
          <a:bodyPr wrap="square" rtlCol="0">
            <a:spAutoFit/>
          </a:bodyPr>
          <a:lstStyle/>
          <a:p>
            <a:pPr marL="342900" indent="-342900"/>
            <a:r>
              <a:rPr lang="en-US" dirty="0" smtClean="0"/>
              <a:t>5. Fluency Practice </a:t>
            </a:r>
          </a:p>
          <a:p>
            <a:pPr marL="342900" indent="-342900"/>
            <a:r>
              <a:rPr lang="en-US" dirty="0" smtClean="0"/>
              <a:t>	1. I do- Model the practice they need to do</a:t>
            </a:r>
          </a:p>
          <a:p>
            <a:pPr marL="342900" indent="-342900"/>
            <a:r>
              <a:rPr lang="en-US" dirty="0" smtClean="0"/>
              <a:t>	2. Do it together </a:t>
            </a:r>
          </a:p>
          <a:p>
            <a:pPr marL="342900" indent="-342900"/>
            <a:r>
              <a:rPr lang="en-US" dirty="0" smtClean="0"/>
              <a:t>	3. Gradually turn over the work to them with supervision </a:t>
            </a:r>
          </a:p>
        </p:txBody>
      </p:sp>
      <p:pic>
        <p:nvPicPr>
          <p:cNvPr id="5122" name="Picture 2"/>
          <p:cNvPicPr>
            <a:picLocks noChangeAspect="1" noChangeArrowheads="1"/>
          </p:cNvPicPr>
          <p:nvPr/>
        </p:nvPicPr>
        <p:blipFill>
          <a:blip r:embed="rId3" cstate="print"/>
          <a:srcRect/>
          <a:stretch>
            <a:fillRect/>
          </a:stretch>
        </p:blipFill>
        <p:spPr bwMode="auto">
          <a:xfrm>
            <a:off x="152400" y="1600200"/>
            <a:ext cx="8839537" cy="205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30 Minute Lesson plan </a:t>
            </a:r>
            <a:endParaRPr lang="en-US" dirty="0"/>
          </a:p>
        </p:txBody>
      </p:sp>
      <p:sp>
        <p:nvSpPr>
          <p:cNvPr id="4" name="TextBox 3"/>
          <p:cNvSpPr txBox="1"/>
          <p:nvPr/>
        </p:nvSpPr>
        <p:spPr>
          <a:xfrm>
            <a:off x="1066800" y="3810000"/>
            <a:ext cx="7086600" cy="1200329"/>
          </a:xfrm>
          <a:prstGeom prst="rect">
            <a:avLst/>
          </a:prstGeom>
          <a:noFill/>
        </p:spPr>
        <p:txBody>
          <a:bodyPr wrap="square" rtlCol="0">
            <a:spAutoFit/>
          </a:bodyPr>
          <a:lstStyle/>
          <a:p>
            <a:pPr marL="342900" indent="-342900"/>
            <a:r>
              <a:rPr lang="en-US" dirty="0" smtClean="0"/>
              <a:t>5. Problem Solving: The whole purpose of doing the skill is to eventually solve problems. This can be an instructional task or a simple story problem.</a:t>
            </a:r>
          </a:p>
          <a:p>
            <a:pPr marL="342900" indent="-342900"/>
            <a:r>
              <a:rPr lang="en-US" dirty="0" smtClean="0"/>
              <a:t>		1. Teach strategies to address word problems </a:t>
            </a:r>
          </a:p>
        </p:txBody>
      </p:sp>
      <p:pic>
        <p:nvPicPr>
          <p:cNvPr id="6146" name="Picture 2"/>
          <p:cNvPicPr>
            <a:picLocks noChangeAspect="1" noChangeArrowheads="1"/>
          </p:cNvPicPr>
          <p:nvPr/>
        </p:nvPicPr>
        <p:blipFill>
          <a:blip r:embed="rId3" cstate="print"/>
          <a:srcRect/>
          <a:stretch>
            <a:fillRect/>
          </a:stretch>
        </p:blipFill>
        <p:spPr bwMode="auto">
          <a:xfrm>
            <a:off x="228600" y="1524000"/>
            <a:ext cx="8648700" cy="225115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Sample Lesson Plan</a:t>
            </a:r>
            <a:endParaRPr lang="en-US" dirty="0"/>
          </a:p>
        </p:txBody>
      </p:sp>
      <p:sp>
        <p:nvSpPr>
          <p:cNvPr id="5" name="Rectangle 4"/>
          <p:cNvSpPr/>
          <p:nvPr/>
        </p:nvSpPr>
        <p:spPr>
          <a:xfrm>
            <a:off x="609600" y="1676400"/>
            <a:ext cx="7924800" cy="434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3</a:t>
            </a:r>
            <a:r>
              <a:rPr lang="en-US" sz="2000" baseline="30000" dirty="0" smtClean="0">
                <a:solidFill>
                  <a:schemeClr val="tx1"/>
                </a:solidFill>
              </a:rPr>
              <a:t>rd</a:t>
            </a:r>
            <a:r>
              <a:rPr lang="en-US" sz="2000" dirty="0" smtClean="0">
                <a:solidFill>
                  <a:schemeClr val="tx1"/>
                </a:solidFill>
              </a:rPr>
              <a:t> Grade  (3 students) </a:t>
            </a:r>
          </a:p>
          <a:p>
            <a:pPr>
              <a:buFont typeface="Arial" pitchFamily="34" charset="0"/>
              <a:buChar char="•"/>
            </a:pPr>
            <a:r>
              <a:rPr lang="en-US" sz="2400" dirty="0" smtClean="0">
                <a:solidFill>
                  <a:schemeClr val="tx1"/>
                </a:solidFill>
              </a:rPr>
              <a:t>All have number sense issues  and weak place value concepts </a:t>
            </a:r>
          </a:p>
          <a:p>
            <a:pPr>
              <a:buFont typeface="Arial" pitchFamily="34" charset="0"/>
              <a:buChar char="•"/>
            </a:pPr>
            <a:r>
              <a:rPr lang="en-US" sz="2400" dirty="0" smtClean="0">
                <a:solidFill>
                  <a:schemeClr val="tx1"/>
                </a:solidFill>
              </a:rPr>
              <a:t>Following the  Mathematics Navigator Scope and Sequence supplemented with Hands on Standards </a:t>
            </a:r>
            <a:r>
              <a:rPr lang="en-US" sz="2400" dirty="0" err="1" smtClean="0">
                <a:solidFill>
                  <a:schemeClr val="tx1"/>
                </a:solidFill>
              </a:rPr>
              <a:t>manipulatives</a:t>
            </a:r>
            <a:r>
              <a:rPr lang="en-US" sz="2400" dirty="0" smtClean="0">
                <a:solidFill>
                  <a:schemeClr val="tx1"/>
                </a:solidFill>
              </a:rPr>
              <a:t> and application </a:t>
            </a:r>
          </a:p>
          <a:p>
            <a:pPr>
              <a:buFont typeface="Arial" pitchFamily="34" charset="0"/>
              <a:buChar char="•"/>
            </a:pPr>
            <a:r>
              <a:rPr lang="en-US" sz="2400" dirty="0" smtClean="0">
                <a:solidFill>
                  <a:schemeClr val="tx1"/>
                </a:solidFill>
              </a:rPr>
              <a:t>Complete daily “Instant Number Recognition” tasks to provide repetition and rapid recall </a:t>
            </a:r>
          </a:p>
          <a:p>
            <a:pPr>
              <a:buFont typeface="Arial" pitchFamily="34" charset="0"/>
              <a:buChar char="•"/>
            </a:pPr>
            <a:r>
              <a:rPr lang="en-US" sz="2400" dirty="0" smtClean="0">
                <a:solidFill>
                  <a:schemeClr val="tx1"/>
                </a:solidFill>
              </a:rPr>
              <a:t>All students participate in the large group lesson with accommodations, does a modified math box  (some boxes  are eliminated and others added), participates in the differentiated Everyday Math  lesson </a:t>
            </a:r>
          </a:p>
          <a:p>
            <a:pPr>
              <a:buFont typeface="Arial" pitchFamily="34" charset="0"/>
              <a:buChar char="•"/>
            </a:pPr>
            <a:r>
              <a:rPr lang="en-US" sz="2400" dirty="0" smtClean="0">
                <a:solidFill>
                  <a:schemeClr val="tx1"/>
                </a:solidFill>
              </a:rPr>
              <a:t>Pulled to the back of the room for the second half of the Math Block </a:t>
            </a:r>
            <a:endParaRPr lang="en-US" sz="2400" dirty="0">
              <a:solidFill>
                <a:schemeClr val="tx1"/>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p:cNvPicPr>
            <a:picLocks noChangeAspect="1" noChangeArrowheads="1"/>
          </p:cNvPicPr>
          <p:nvPr/>
        </p:nvPicPr>
        <p:blipFill>
          <a:blip r:embed="rId2" cstate="print"/>
          <a:srcRect/>
          <a:stretch>
            <a:fillRect/>
          </a:stretch>
        </p:blipFill>
        <p:spPr bwMode="auto">
          <a:xfrm>
            <a:off x="0" y="0"/>
            <a:ext cx="9144000" cy="2674012"/>
          </a:xfrm>
          <a:prstGeom prst="rect">
            <a:avLst/>
          </a:prstGeom>
          <a:noFill/>
          <a:ln w="9525">
            <a:noFill/>
            <a:miter lim="800000"/>
            <a:headEnd/>
            <a:tailEnd/>
          </a:ln>
        </p:spPr>
      </p:pic>
      <p:sp>
        <p:nvSpPr>
          <p:cNvPr id="4" name="Line Callout 1 3"/>
          <p:cNvSpPr/>
          <p:nvPr/>
        </p:nvSpPr>
        <p:spPr>
          <a:xfrm>
            <a:off x="685800" y="3352800"/>
            <a:ext cx="3581400" cy="2971800"/>
          </a:xfrm>
          <a:prstGeom prst="borderCallout1">
            <a:avLst>
              <a:gd name="adj1" fmla="val 18750"/>
              <a:gd name="adj2" fmla="val -8333"/>
              <a:gd name="adj3" fmla="val -91055"/>
              <a:gd name="adj4" fmla="val 77286"/>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Thoughts</a:t>
            </a:r>
          </a:p>
          <a:p>
            <a:pPr>
              <a:buFont typeface="Arial" pitchFamily="34" charset="0"/>
              <a:buChar char="•"/>
            </a:pPr>
            <a:r>
              <a:rPr lang="en-US" sz="2000" dirty="0" smtClean="0">
                <a:solidFill>
                  <a:schemeClr val="tx1"/>
                </a:solidFill>
              </a:rPr>
              <a:t>Could be a Content Language Objective</a:t>
            </a:r>
          </a:p>
          <a:p>
            <a:pPr>
              <a:buFont typeface="Arial" pitchFamily="34" charset="0"/>
              <a:buChar char="•"/>
            </a:pPr>
            <a:r>
              <a:rPr lang="en-US" sz="2000" dirty="0" smtClean="0">
                <a:solidFill>
                  <a:schemeClr val="tx1"/>
                </a:solidFill>
              </a:rPr>
              <a:t>Written out in images instead of words for the students,</a:t>
            </a:r>
          </a:p>
          <a:p>
            <a:pPr>
              <a:buFont typeface="Arial" pitchFamily="34" charset="0"/>
              <a:buChar char="•"/>
            </a:pPr>
            <a:r>
              <a:rPr lang="en-US" sz="2000" dirty="0" smtClean="0">
                <a:solidFill>
                  <a:schemeClr val="tx1"/>
                </a:solidFill>
              </a:rPr>
              <a:t>C</a:t>
            </a:r>
            <a:r>
              <a:rPr lang="en-US" sz="2000" dirty="0" smtClean="0">
                <a:solidFill>
                  <a:schemeClr val="tx1"/>
                </a:solidFill>
              </a:rPr>
              <a:t>onnected to an IEP goal</a:t>
            </a:r>
          </a:p>
          <a:p>
            <a:pPr>
              <a:buFont typeface="Arial" pitchFamily="34" charset="0"/>
              <a:buChar char="•"/>
            </a:pPr>
            <a:r>
              <a:rPr lang="en-US" sz="2000" dirty="0" smtClean="0">
                <a:solidFill>
                  <a:schemeClr val="tx1"/>
                </a:solidFill>
              </a:rPr>
              <a:t>C</a:t>
            </a:r>
            <a:r>
              <a:rPr lang="en-US" sz="2000" dirty="0" smtClean="0">
                <a:solidFill>
                  <a:schemeClr val="tx1"/>
                </a:solidFill>
              </a:rPr>
              <a:t>onnected to a standard</a:t>
            </a:r>
            <a:endParaRPr lang="en-US" sz="2000" dirty="0">
              <a:solidFill>
                <a:schemeClr val="tx1"/>
              </a:solidFill>
            </a:endParaRPr>
          </a:p>
        </p:txBody>
      </p:sp>
      <p:sp>
        <p:nvSpPr>
          <p:cNvPr id="5" name="Line Callout 1 4"/>
          <p:cNvSpPr/>
          <p:nvPr/>
        </p:nvSpPr>
        <p:spPr>
          <a:xfrm>
            <a:off x="4876800" y="3276600"/>
            <a:ext cx="3581400" cy="2971800"/>
          </a:xfrm>
          <a:prstGeom prst="borderCallout1">
            <a:avLst>
              <a:gd name="adj1" fmla="val 18750"/>
              <a:gd name="adj2" fmla="val -8333"/>
              <a:gd name="adj3" fmla="val -59225"/>
              <a:gd name="adj4" fmla="val -2924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Thoughts</a:t>
            </a:r>
          </a:p>
          <a:p>
            <a:pPr>
              <a:buFont typeface="Arial" pitchFamily="34" charset="0"/>
              <a:buChar char="•"/>
            </a:pPr>
            <a:r>
              <a:rPr lang="en-US" sz="2000" dirty="0" smtClean="0">
                <a:solidFill>
                  <a:schemeClr val="tx1"/>
                </a:solidFill>
              </a:rPr>
              <a:t>This is based on previous lessons to make sure they are building concepts from one lesson to the next</a:t>
            </a:r>
          </a:p>
          <a:p>
            <a:pPr>
              <a:buFont typeface="Arial" pitchFamily="34" charset="0"/>
              <a:buChar char="•"/>
            </a:pPr>
            <a:r>
              <a:rPr lang="en-US" sz="2000" dirty="0" smtClean="0">
                <a:solidFill>
                  <a:schemeClr val="tx1"/>
                </a:solidFill>
              </a:rPr>
              <a:t>In the previous lesson they built visual representations of models of numbers</a:t>
            </a:r>
            <a:endParaRPr lang="en-US" sz="2000" dirty="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 Value: </a:t>
            </a:r>
            <a:r>
              <a:rPr lang="en-US" dirty="0" err="1" smtClean="0"/>
              <a:t>Brahmi</a:t>
            </a:r>
            <a:r>
              <a:rPr lang="en-US" dirty="0" smtClean="0"/>
              <a:t> Numbers  </a:t>
            </a:r>
            <a:endParaRPr lang="en-US" dirty="0"/>
          </a:p>
        </p:txBody>
      </p:sp>
      <p:pic>
        <p:nvPicPr>
          <p:cNvPr id="118786" name="Picture 2" descr="http://upload.wikimedia.org/wikipedia/commons/thumb/f/fb/Indian_numerals_100AD.svg/343px-Indian_numerals_100AD.svg.png">
            <a:hlinkClick r:id="rId3"/>
          </p:cNvPr>
          <p:cNvPicPr>
            <a:picLocks noChangeAspect="1" noChangeArrowheads="1"/>
          </p:cNvPicPr>
          <p:nvPr/>
        </p:nvPicPr>
        <p:blipFill>
          <a:blip r:embed="rId4" cstate="print"/>
          <a:srcRect/>
          <a:stretch>
            <a:fillRect/>
          </a:stretch>
        </p:blipFill>
        <p:spPr bwMode="auto">
          <a:xfrm>
            <a:off x="1371600" y="2590800"/>
            <a:ext cx="3267075" cy="685800"/>
          </a:xfrm>
          <a:prstGeom prst="rect">
            <a:avLst/>
          </a:prstGeom>
          <a:noFill/>
        </p:spPr>
      </p:pic>
      <p:sp>
        <p:nvSpPr>
          <p:cNvPr id="5" name="TextBox 4"/>
          <p:cNvSpPr txBox="1"/>
          <p:nvPr/>
        </p:nvSpPr>
        <p:spPr>
          <a:xfrm>
            <a:off x="609600" y="1447800"/>
            <a:ext cx="8153400" cy="646331"/>
          </a:xfrm>
          <a:prstGeom prst="rect">
            <a:avLst/>
          </a:prstGeom>
          <a:noFill/>
        </p:spPr>
        <p:txBody>
          <a:bodyPr wrap="square" rtlCol="0">
            <a:spAutoFit/>
          </a:bodyPr>
          <a:lstStyle/>
          <a:p>
            <a:r>
              <a:rPr lang="en-US" dirty="0" smtClean="0"/>
              <a:t>The Hindu-</a:t>
            </a:r>
            <a:r>
              <a:rPr lang="en-US" dirty="0" err="1" smtClean="0"/>
              <a:t>Arabric</a:t>
            </a:r>
            <a:r>
              <a:rPr lang="en-US" dirty="0" smtClean="0"/>
              <a:t> number system that we use today can be traced back to the </a:t>
            </a:r>
            <a:r>
              <a:rPr lang="en-US" dirty="0" err="1" smtClean="0"/>
              <a:t>Brahmi</a:t>
            </a:r>
            <a:r>
              <a:rPr lang="en-US" dirty="0" smtClean="0"/>
              <a:t> numerals (India) 3</a:t>
            </a:r>
            <a:r>
              <a:rPr lang="en-US" baseline="30000" dirty="0" smtClean="0"/>
              <a:t>rd</a:t>
            </a:r>
            <a:r>
              <a:rPr lang="en-US" dirty="0" smtClean="0"/>
              <a:t> Century BC</a:t>
            </a:r>
            <a:endParaRPr lang="en-US" dirty="0"/>
          </a:p>
        </p:txBody>
      </p:sp>
      <p:sp>
        <p:nvSpPr>
          <p:cNvPr id="6" name="Oval Callout 5"/>
          <p:cNvSpPr/>
          <p:nvPr/>
        </p:nvSpPr>
        <p:spPr>
          <a:xfrm>
            <a:off x="6019800" y="1981200"/>
            <a:ext cx="2590800" cy="2057400"/>
          </a:xfrm>
          <a:prstGeom prst="wedgeEllipseCallout">
            <a:avLst>
              <a:gd name="adj1" fmla="val -93856"/>
              <a:gd name="adj2" fmla="val -5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What number is missing from the system? </a:t>
            </a:r>
            <a:endParaRPr lang="en-US" dirty="0"/>
          </a:p>
        </p:txBody>
      </p:sp>
      <p:sp>
        <p:nvSpPr>
          <p:cNvPr id="7" name="TextBox 6"/>
          <p:cNvSpPr txBox="1"/>
          <p:nvPr/>
        </p:nvSpPr>
        <p:spPr>
          <a:xfrm>
            <a:off x="533400" y="3886200"/>
            <a:ext cx="1828800" cy="2308324"/>
          </a:xfrm>
          <a:prstGeom prst="rect">
            <a:avLst/>
          </a:prstGeom>
          <a:noFill/>
        </p:spPr>
        <p:txBody>
          <a:bodyPr wrap="square" rtlCol="0">
            <a:spAutoFit/>
          </a:bodyPr>
          <a:lstStyle/>
          <a:p>
            <a:r>
              <a:rPr lang="en-US" dirty="0" smtClean="0"/>
              <a:t>numbers 1,2,3 are the number of stokes to equal the number (same as modern Japanese number system</a:t>
            </a:r>
            <a:endParaRPr lang="en-US" dirty="0"/>
          </a:p>
        </p:txBody>
      </p:sp>
      <p:sp>
        <p:nvSpPr>
          <p:cNvPr id="9" name="Right Brace 8"/>
          <p:cNvSpPr/>
          <p:nvPr/>
        </p:nvSpPr>
        <p:spPr>
          <a:xfrm rot="5400000">
            <a:off x="1606710" y="3023572"/>
            <a:ext cx="507957" cy="1128792"/>
          </a:xfrm>
          <a:prstGeom prst="rightBrace">
            <a:avLst>
              <a:gd name="adj1" fmla="val 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p:cNvSpPr txBox="1"/>
          <p:nvPr/>
        </p:nvSpPr>
        <p:spPr>
          <a:xfrm>
            <a:off x="2667000" y="3962400"/>
            <a:ext cx="1828800" cy="1200329"/>
          </a:xfrm>
          <a:prstGeom prst="rect">
            <a:avLst/>
          </a:prstGeom>
          <a:noFill/>
        </p:spPr>
        <p:txBody>
          <a:bodyPr wrap="square" rtlCol="0">
            <a:spAutoFit/>
          </a:bodyPr>
          <a:lstStyle/>
          <a:p>
            <a:r>
              <a:rPr lang="en-US" dirty="0" smtClean="0"/>
              <a:t>number 4 is marked by the four point in the cross</a:t>
            </a:r>
            <a:endParaRPr lang="en-US" dirty="0"/>
          </a:p>
        </p:txBody>
      </p:sp>
      <p:cxnSp>
        <p:nvCxnSpPr>
          <p:cNvPr id="12" name="Straight Arrow Connector 11"/>
          <p:cNvCxnSpPr/>
          <p:nvPr/>
        </p:nvCxnSpPr>
        <p:spPr>
          <a:xfrm>
            <a:off x="2667000" y="3352800"/>
            <a:ext cx="3810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800600" y="3962400"/>
            <a:ext cx="2438400" cy="2585323"/>
          </a:xfrm>
          <a:prstGeom prst="rect">
            <a:avLst/>
          </a:prstGeom>
          <a:noFill/>
        </p:spPr>
        <p:txBody>
          <a:bodyPr wrap="square" rtlCol="0">
            <a:spAutoFit/>
          </a:bodyPr>
          <a:lstStyle/>
          <a:p>
            <a:r>
              <a:rPr lang="en-US" dirty="0" smtClean="0"/>
              <a:t>historians are not sure about the origin of the rest of the numbers; some think that they were distinct marks that were combined like a system of cursive writing </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p:cNvPicPr>
            <a:picLocks noChangeAspect="1" noChangeArrowheads="1"/>
          </p:cNvPicPr>
          <p:nvPr/>
        </p:nvPicPr>
        <p:blipFill>
          <a:blip r:embed="rId2" cstate="print"/>
          <a:srcRect/>
          <a:stretch>
            <a:fillRect/>
          </a:stretch>
        </p:blipFill>
        <p:spPr bwMode="auto">
          <a:xfrm>
            <a:off x="1" y="0"/>
            <a:ext cx="9144000" cy="2097248"/>
          </a:xfrm>
          <a:prstGeom prst="rect">
            <a:avLst/>
          </a:prstGeom>
          <a:noFill/>
          <a:ln w="9525">
            <a:noFill/>
            <a:miter lim="800000"/>
            <a:headEnd/>
            <a:tailEnd/>
          </a:ln>
        </p:spPr>
      </p:pic>
      <p:sp>
        <p:nvSpPr>
          <p:cNvPr id="3" name="Line Callout 1 2"/>
          <p:cNvSpPr/>
          <p:nvPr/>
        </p:nvSpPr>
        <p:spPr>
          <a:xfrm>
            <a:off x="685800" y="2819400"/>
            <a:ext cx="7696200" cy="2971800"/>
          </a:xfrm>
          <a:prstGeom prst="borderCallout1">
            <a:avLst>
              <a:gd name="adj1" fmla="val 18750"/>
              <a:gd name="adj2" fmla="val -8333"/>
              <a:gd name="adj3" fmla="val -69835"/>
              <a:gd name="adj4" fmla="val 30206"/>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Thoughts</a:t>
            </a:r>
          </a:p>
          <a:p>
            <a:pPr>
              <a:buFont typeface="Arial" pitchFamily="34" charset="0"/>
              <a:buChar char="•"/>
            </a:pPr>
            <a:r>
              <a:rPr lang="en-US" sz="2400" dirty="0" smtClean="0">
                <a:solidFill>
                  <a:schemeClr val="bg1"/>
                </a:solidFill>
              </a:rPr>
              <a:t>In this new lesson, we are introducing a new concept</a:t>
            </a:r>
          </a:p>
          <a:p>
            <a:pPr>
              <a:buFont typeface="Arial" pitchFamily="34" charset="0"/>
              <a:buChar char="•"/>
            </a:pPr>
            <a:r>
              <a:rPr lang="en-US" sz="2400" dirty="0" smtClean="0">
                <a:solidFill>
                  <a:schemeClr val="bg1"/>
                </a:solidFill>
              </a:rPr>
              <a:t>Always use visuals and </a:t>
            </a:r>
            <a:r>
              <a:rPr lang="en-US" sz="2400" dirty="0" err="1" smtClean="0">
                <a:solidFill>
                  <a:schemeClr val="bg1"/>
                </a:solidFill>
              </a:rPr>
              <a:t>manipulatives</a:t>
            </a:r>
            <a:r>
              <a:rPr lang="en-US" sz="2400" dirty="0" smtClean="0">
                <a:solidFill>
                  <a:schemeClr val="bg1"/>
                </a:solidFill>
              </a:rPr>
              <a:t> to help establish mental images that students can refer to later</a:t>
            </a:r>
          </a:p>
          <a:p>
            <a:pPr>
              <a:buFont typeface="Arial" pitchFamily="34" charset="0"/>
              <a:buChar char="•"/>
            </a:pPr>
            <a:r>
              <a:rPr lang="en-US" sz="2400" dirty="0" smtClean="0">
                <a:solidFill>
                  <a:schemeClr val="bg1"/>
                </a:solidFill>
              </a:rPr>
              <a:t>This comes directly from Mathematics Navigator “Beginning Place Value” page 13</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p:cNvPicPr>
            <a:picLocks noChangeAspect="1" noChangeArrowheads="1"/>
          </p:cNvPicPr>
          <p:nvPr/>
        </p:nvPicPr>
        <p:blipFill>
          <a:blip r:embed="rId2" cstate="print"/>
          <a:srcRect/>
          <a:stretch>
            <a:fillRect/>
          </a:stretch>
        </p:blipFill>
        <p:spPr bwMode="auto">
          <a:xfrm>
            <a:off x="0" y="0"/>
            <a:ext cx="9144000" cy="2090595"/>
          </a:xfrm>
          <a:prstGeom prst="rect">
            <a:avLst/>
          </a:prstGeom>
          <a:noFill/>
          <a:ln w="9525">
            <a:noFill/>
            <a:miter lim="800000"/>
            <a:headEnd/>
            <a:tailEnd/>
          </a:ln>
        </p:spPr>
      </p:pic>
      <p:sp>
        <p:nvSpPr>
          <p:cNvPr id="3" name="Line Callout 1 2"/>
          <p:cNvSpPr/>
          <p:nvPr/>
        </p:nvSpPr>
        <p:spPr>
          <a:xfrm>
            <a:off x="685800" y="2819400"/>
            <a:ext cx="7696200" cy="2971800"/>
          </a:xfrm>
          <a:prstGeom prst="borderCallout1">
            <a:avLst>
              <a:gd name="adj1" fmla="val 18750"/>
              <a:gd name="adj2" fmla="val -8333"/>
              <a:gd name="adj3" fmla="val -69835"/>
              <a:gd name="adj4" fmla="val 30206"/>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Thoughts</a:t>
            </a:r>
          </a:p>
          <a:p>
            <a:pPr>
              <a:buFont typeface="Arial" pitchFamily="34" charset="0"/>
              <a:buChar char="•"/>
            </a:pPr>
            <a:r>
              <a:rPr lang="en-US" sz="2400" dirty="0" smtClean="0">
                <a:solidFill>
                  <a:schemeClr val="bg1"/>
                </a:solidFill>
              </a:rPr>
              <a:t>Always practice the skill taught many times </a:t>
            </a:r>
          </a:p>
          <a:p>
            <a:pPr>
              <a:buFont typeface="Arial" pitchFamily="34" charset="0"/>
              <a:buChar char="•"/>
            </a:pPr>
            <a:r>
              <a:rPr lang="en-US" sz="2400" dirty="0" smtClean="0">
                <a:solidFill>
                  <a:schemeClr val="bg1"/>
                </a:solidFill>
              </a:rPr>
              <a:t>Follow the “I do” , “We do”, and “You do” procedures</a:t>
            </a:r>
          </a:p>
          <a:p>
            <a:pPr>
              <a:buFont typeface="Arial" pitchFamily="34" charset="0"/>
              <a:buChar char="•"/>
            </a:pPr>
            <a:r>
              <a:rPr lang="en-US" sz="2400" dirty="0" smtClean="0">
                <a:solidFill>
                  <a:schemeClr val="bg1"/>
                </a:solidFill>
              </a:rPr>
              <a:t>Will need to develop your own materials as the curriculum and the supplements do not necessarily have enough examples and repetition  needed for a student with a disability </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p:cNvPicPr>
            <a:picLocks noChangeAspect="1" noChangeArrowheads="1"/>
          </p:cNvPicPr>
          <p:nvPr/>
        </p:nvPicPr>
        <p:blipFill>
          <a:blip r:embed="rId3" cstate="print"/>
          <a:srcRect/>
          <a:stretch>
            <a:fillRect/>
          </a:stretch>
        </p:blipFill>
        <p:spPr bwMode="auto">
          <a:xfrm>
            <a:off x="0" y="0"/>
            <a:ext cx="9144000" cy="2125864"/>
          </a:xfrm>
          <a:prstGeom prst="rect">
            <a:avLst/>
          </a:prstGeom>
          <a:noFill/>
          <a:ln w="9525">
            <a:noFill/>
            <a:miter lim="800000"/>
            <a:headEnd/>
            <a:tailEnd/>
          </a:ln>
        </p:spPr>
      </p:pic>
      <p:sp>
        <p:nvSpPr>
          <p:cNvPr id="4" name="Line Callout 1 3"/>
          <p:cNvSpPr/>
          <p:nvPr/>
        </p:nvSpPr>
        <p:spPr>
          <a:xfrm>
            <a:off x="685800" y="2438400"/>
            <a:ext cx="7696200" cy="4038600"/>
          </a:xfrm>
          <a:prstGeom prst="borderCallout1">
            <a:avLst>
              <a:gd name="adj1" fmla="val 18750"/>
              <a:gd name="adj2" fmla="val -8333"/>
              <a:gd name="adj3" fmla="val -69835"/>
              <a:gd name="adj4" fmla="val 30206"/>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Thoughts</a:t>
            </a:r>
          </a:p>
          <a:p>
            <a:pPr>
              <a:buFont typeface="Arial" pitchFamily="34" charset="0"/>
              <a:buChar char="•"/>
            </a:pPr>
            <a:r>
              <a:rPr lang="en-US" sz="2400" dirty="0" smtClean="0">
                <a:solidFill>
                  <a:schemeClr val="bg1"/>
                </a:solidFill>
              </a:rPr>
              <a:t>Always have a fluency practice stage. </a:t>
            </a:r>
          </a:p>
          <a:p>
            <a:pPr>
              <a:buFont typeface="Arial" pitchFamily="34" charset="0"/>
              <a:buChar char="•"/>
            </a:pPr>
            <a:r>
              <a:rPr lang="en-US" sz="2400" dirty="0" smtClean="0">
                <a:solidFill>
                  <a:schemeClr val="bg1"/>
                </a:solidFill>
              </a:rPr>
              <a:t>In this case we are practicing a skill that they have learned and should understand. If they have not fully developed this understanding then go back to a skill that they know. </a:t>
            </a:r>
          </a:p>
          <a:p>
            <a:pPr>
              <a:buFont typeface="Arial" pitchFamily="34" charset="0"/>
              <a:buChar char="•"/>
            </a:pPr>
            <a:r>
              <a:rPr lang="en-US" sz="2400" dirty="0" smtClean="0">
                <a:solidFill>
                  <a:schemeClr val="bg1"/>
                </a:solidFill>
              </a:rPr>
              <a:t>We only develop fluency of a skill that we have developed conceptual knowledge of </a:t>
            </a:r>
          </a:p>
          <a:p>
            <a:pPr>
              <a:buFont typeface="Arial" pitchFamily="34" charset="0"/>
              <a:buChar char="•"/>
            </a:pPr>
            <a:r>
              <a:rPr lang="en-US" sz="2400" dirty="0" smtClean="0">
                <a:solidFill>
                  <a:schemeClr val="bg1"/>
                </a:solidFill>
              </a:rPr>
              <a:t>In this lesson we are going to use Power Point to work on Instant recognition of two digit numbers (show the base ten, then the students use their knowledge of the ten frame to recognize the numbers)</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p:cNvPicPr>
            <a:picLocks noChangeAspect="1" noChangeArrowheads="1"/>
          </p:cNvPicPr>
          <p:nvPr/>
        </p:nvPicPr>
        <p:blipFill>
          <a:blip r:embed="rId2" cstate="print"/>
          <a:srcRect/>
          <a:stretch>
            <a:fillRect/>
          </a:stretch>
        </p:blipFill>
        <p:spPr bwMode="auto">
          <a:xfrm>
            <a:off x="0" y="0"/>
            <a:ext cx="9144000" cy="2340037"/>
          </a:xfrm>
          <a:prstGeom prst="rect">
            <a:avLst/>
          </a:prstGeom>
          <a:noFill/>
          <a:ln w="9525">
            <a:noFill/>
            <a:miter lim="800000"/>
            <a:headEnd/>
            <a:tailEnd/>
          </a:ln>
        </p:spPr>
      </p:pic>
      <p:sp>
        <p:nvSpPr>
          <p:cNvPr id="3" name="Line Callout 1 2"/>
          <p:cNvSpPr/>
          <p:nvPr/>
        </p:nvSpPr>
        <p:spPr>
          <a:xfrm>
            <a:off x="685800" y="3962400"/>
            <a:ext cx="7696200" cy="1752600"/>
          </a:xfrm>
          <a:prstGeom prst="borderCallout1">
            <a:avLst>
              <a:gd name="adj1" fmla="val 18750"/>
              <a:gd name="adj2" fmla="val -8333"/>
              <a:gd name="adj3" fmla="val -110315"/>
              <a:gd name="adj4" fmla="val 31435"/>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Thoughts</a:t>
            </a:r>
          </a:p>
          <a:p>
            <a:pPr>
              <a:buFont typeface="Arial" pitchFamily="34" charset="0"/>
              <a:buChar char="•"/>
            </a:pPr>
            <a:r>
              <a:rPr lang="en-US" sz="2400" dirty="0" smtClean="0">
                <a:solidFill>
                  <a:schemeClr val="tx1"/>
                </a:solidFill>
              </a:rPr>
              <a:t>Always have a practical application component to every lesson. This can be an instructional task, story problem, or a project.</a:t>
            </a:r>
          </a:p>
          <a:p>
            <a:pPr>
              <a:buFont typeface="Arial" pitchFamily="34" charset="0"/>
              <a:buChar char="•"/>
            </a:pPr>
            <a:r>
              <a:rPr lang="en-US" sz="2400" dirty="0" smtClean="0">
                <a:solidFill>
                  <a:schemeClr val="tx1"/>
                </a:solidFill>
              </a:rPr>
              <a:t>Teach strategies for solving problems</a:t>
            </a:r>
          </a:p>
          <a:p>
            <a:pPr>
              <a:buFont typeface="Arial" pitchFamily="34" charset="0"/>
              <a:buChar char="•"/>
            </a:pPr>
            <a:r>
              <a:rPr lang="en-US" sz="2400" dirty="0" smtClean="0">
                <a:solidFill>
                  <a:schemeClr val="tx1"/>
                </a:solidFill>
              </a:rPr>
              <a:t>This problem comes from HOS page 43</a:t>
            </a:r>
            <a:endParaRPr lang="en-US" sz="2400" dirty="0">
              <a:solidFill>
                <a:schemeClr val="tx1"/>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Instruction for Number Sense </a:t>
            </a:r>
            <a:endParaRPr lang="en-US" dirty="0"/>
          </a:p>
        </p:txBody>
      </p:sp>
      <p:sp>
        <p:nvSpPr>
          <p:cNvPr id="3" name="Text Placeholder 2"/>
          <p:cNvSpPr>
            <a:spLocks noGrp="1"/>
          </p:cNvSpPr>
          <p:nvPr>
            <p:ph type="body" idx="1"/>
          </p:nvPr>
        </p:nvSpPr>
        <p:spPr/>
        <p:txBody>
          <a:bodyPr/>
          <a:lstStyle/>
          <a:p>
            <a:r>
              <a:rPr lang="en-US" dirty="0" smtClean="0"/>
              <a:t>Skill Development </a:t>
            </a:r>
          </a:p>
          <a:p>
            <a:r>
              <a:rPr lang="en-US" dirty="0" smtClean="0"/>
              <a:t>Project Based Learning or Instructional Tasks  and Application of learning </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Systematic Instruction and Application Learning </a:t>
            </a:r>
            <a:endParaRPr lang="en-US" dirty="0"/>
          </a:p>
        </p:txBody>
      </p:sp>
      <p:sp>
        <p:nvSpPr>
          <p:cNvPr id="5" name="Rounded Rectangle 4"/>
          <p:cNvSpPr/>
          <p:nvPr/>
        </p:nvSpPr>
        <p:spPr>
          <a:xfrm>
            <a:off x="533400" y="2209800"/>
            <a:ext cx="3505200" cy="3581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systematic instruction for the acquisition of skills </a:t>
            </a:r>
            <a:endParaRPr lang="en-US" sz="3600" dirty="0"/>
          </a:p>
        </p:txBody>
      </p:sp>
      <p:sp>
        <p:nvSpPr>
          <p:cNvPr id="6" name="Rounded Rectangle 5"/>
          <p:cNvSpPr/>
          <p:nvPr/>
        </p:nvSpPr>
        <p:spPr>
          <a:xfrm>
            <a:off x="5029200" y="1371600"/>
            <a:ext cx="3352800" cy="487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project </a:t>
            </a:r>
            <a:r>
              <a:rPr lang="en-US" sz="3600" dirty="0" smtClean="0">
                <a:solidFill>
                  <a:schemeClr val="tx1"/>
                </a:solidFill>
              </a:rPr>
              <a:t>work (problems, dilemma, instructional tasks, projects) </a:t>
            </a:r>
            <a:r>
              <a:rPr lang="en-US" sz="3600" dirty="0" smtClean="0">
                <a:solidFill>
                  <a:schemeClr val="tx1"/>
                </a:solidFill>
              </a:rPr>
              <a:t>for the application of skills acquired earlier</a:t>
            </a:r>
            <a:endParaRPr lang="en-US" sz="360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
            <a:ext cx="7772400" cy="1143000"/>
          </a:xfrm>
        </p:spPr>
        <p:txBody>
          <a:bodyPr/>
          <a:lstStyle/>
          <a:p>
            <a:r>
              <a:rPr lang="en-US" dirty="0" smtClean="0"/>
              <a:t>What is the difference?</a:t>
            </a:r>
            <a:endParaRPr lang="en-US" dirty="0"/>
          </a:p>
        </p:txBody>
      </p:sp>
      <p:graphicFrame>
        <p:nvGraphicFramePr>
          <p:cNvPr id="3" name="Table 2"/>
          <p:cNvGraphicFramePr>
            <a:graphicFrameLocks noGrp="1"/>
          </p:cNvGraphicFramePr>
          <p:nvPr/>
        </p:nvGraphicFramePr>
        <p:xfrm>
          <a:off x="533400" y="1066800"/>
          <a:ext cx="8229600" cy="5595258"/>
        </p:xfrm>
        <a:graphic>
          <a:graphicData uri="http://schemas.openxmlformats.org/drawingml/2006/table">
            <a:tbl>
              <a:tblPr/>
              <a:tblGrid>
                <a:gridCol w="4114800"/>
                <a:gridCol w="4114800"/>
              </a:tblGrid>
              <a:tr h="696686">
                <a:tc>
                  <a:txBody>
                    <a:bodyPr/>
                    <a:lstStyle/>
                    <a:p>
                      <a:pPr marL="0" marR="0">
                        <a:lnSpc>
                          <a:spcPct val="125000"/>
                        </a:lnSpc>
                        <a:spcBef>
                          <a:spcPts val="0"/>
                        </a:spcBef>
                        <a:spcAft>
                          <a:spcPts val="0"/>
                        </a:spcAft>
                      </a:pPr>
                      <a:r>
                        <a:rPr lang="en-US" sz="2000" b="1" dirty="0">
                          <a:solidFill>
                            <a:srgbClr val="515253"/>
                          </a:solidFill>
                          <a:latin typeface="Verdana"/>
                          <a:ea typeface="Times New Roman"/>
                          <a:cs typeface="Times New Roman"/>
                        </a:rPr>
                        <a:t>Systematic Instruction</a:t>
                      </a:r>
                      <a:endParaRPr lang="en-US" sz="3600" dirty="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25000"/>
                        </a:lnSpc>
                        <a:spcBef>
                          <a:spcPts val="0"/>
                        </a:spcBef>
                        <a:spcAft>
                          <a:spcPts val="0"/>
                        </a:spcAft>
                      </a:pPr>
                      <a:r>
                        <a:rPr lang="en-US" sz="2000" b="1">
                          <a:solidFill>
                            <a:srgbClr val="515253"/>
                          </a:solidFill>
                          <a:latin typeface="Verdana"/>
                          <a:ea typeface="Times New Roman"/>
                          <a:cs typeface="Times New Roman"/>
                        </a:rPr>
                        <a:t>Project Work</a:t>
                      </a:r>
                      <a:endParaRPr lang="en-US" sz="3600">
                        <a:latin typeface="Calibri"/>
                        <a:ea typeface="Calibri"/>
                        <a:cs typeface="Times New Roman"/>
                      </a:endParaRPr>
                    </a:p>
                  </a:txBody>
                  <a:tcPr marL="9525" marR="9525" marT="9525" marB="9525" anchor="ctr">
                    <a:lnL>
                      <a:noFill/>
                    </a:lnL>
                    <a:lnR>
                      <a:noFill/>
                    </a:lnR>
                    <a:lnT>
                      <a:noFill/>
                    </a:lnT>
                    <a:lnB>
                      <a:noFill/>
                    </a:lnB>
                  </a:tcPr>
                </a:tc>
              </a:tr>
              <a:tr h="696686">
                <a:tc>
                  <a:txBody>
                    <a:bodyPr/>
                    <a:lstStyle/>
                    <a:p>
                      <a:pPr marL="0" marR="0">
                        <a:lnSpc>
                          <a:spcPct val="125000"/>
                        </a:lnSpc>
                        <a:spcBef>
                          <a:spcPts val="0"/>
                        </a:spcBef>
                        <a:spcAft>
                          <a:spcPts val="0"/>
                        </a:spcAft>
                      </a:pPr>
                      <a:r>
                        <a:rPr lang="en-US" sz="2000" dirty="0">
                          <a:solidFill>
                            <a:srgbClr val="515253"/>
                          </a:solidFill>
                          <a:latin typeface="Verdana"/>
                          <a:ea typeface="Times New Roman"/>
                          <a:cs typeface="Times New Roman"/>
                        </a:rPr>
                        <a:t>For acquiring skills</a:t>
                      </a:r>
                      <a:endParaRPr lang="en-US" sz="3600" dirty="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25000"/>
                        </a:lnSpc>
                        <a:spcBef>
                          <a:spcPts val="0"/>
                        </a:spcBef>
                        <a:spcAft>
                          <a:spcPts val="0"/>
                        </a:spcAft>
                      </a:pPr>
                      <a:r>
                        <a:rPr lang="en-US" sz="2000">
                          <a:solidFill>
                            <a:srgbClr val="515253"/>
                          </a:solidFill>
                          <a:latin typeface="Verdana"/>
                          <a:ea typeface="Times New Roman"/>
                          <a:cs typeface="Times New Roman"/>
                        </a:rPr>
                        <a:t>For applying skills </a:t>
                      </a:r>
                      <a:endParaRPr lang="en-US" sz="3600">
                        <a:latin typeface="Calibri"/>
                        <a:ea typeface="Calibri"/>
                        <a:cs typeface="Times New Roman"/>
                      </a:endParaRPr>
                    </a:p>
                  </a:txBody>
                  <a:tcPr marL="9525" marR="9525" marT="9525" marB="9525" anchor="ctr">
                    <a:lnL>
                      <a:noFill/>
                    </a:lnL>
                    <a:lnR>
                      <a:noFill/>
                    </a:lnR>
                    <a:lnT>
                      <a:noFill/>
                    </a:lnT>
                    <a:lnB>
                      <a:noFill/>
                    </a:lnB>
                  </a:tcPr>
                </a:tc>
              </a:tr>
              <a:tr h="696686">
                <a:tc>
                  <a:txBody>
                    <a:bodyPr/>
                    <a:lstStyle/>
                    <a:p>
                      <a:pPr marL="0" marR="0">
                        <a:lnSpc>
                          <a:spcPct val="125000"/>
                        </a:lnSpc>
                        <a:spcBef>
                          <a:spcPts val="0"/>
                        </a:spcBef>
                        <a:spcAft>
                          <a:spcPts val="0"/>
                        </a:spcAft>
                      </a:pPr>
                      <a:r>
                        <a:rPr lang="en-US" sz="2000">
                          <a:solidFill>
                            <a:srgbClr val="515253"/>
                          </a:solidFill>
                          <a:latin typeface="Verdana"/>
                          <a:ea typeface="Times New Roman"/>
                          <a:cs typeface="Times New Roman"/>
                        </a:rPr>
                        <a:t>Activity at instructional level</a:t>
                      </a:r>
                      <a:endParaRPr lang="en-US" sz="360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25000"/>
                        </a:lnSpc>
                        <a:spcBef>
                          <a:spcPts val="0"/>
                        </a:spcBef>
                        <a:spcAft>
                          <a:spcPts val="0"/>
                        </a:spcAft>
                      </a:pPr>
                      <a:r>
                        <a:rPr lang="en-US" sz="2000">
                          <a:solidFill>
                            <a:srgbClr val="515253"/>
                          </a:solidFill>
                          <a:latin typeface="Verdana"/>
                          <a:ea typeface="Times New Roman"/>
                          <a:cs typeface="Times New Roman"/>
                        </a:rPr>
                        <a:t>Activity at independent level</a:t>
                      </a:r>
                      <a:endParaRPr lang="en-US" sz="3600">
                        <a:latin typeface="Calibri"/>
                        <a:ea typeface="Calibri"/>
                        <a:cs typeface="Times New Roman"/>
                      </a:endParaRPr>
                    </a:p>
                  </a:txBody>
                  <a:tcPr marL="9525" marR="9525" marT="9525" marB="9525" anchor="ctr">
                    <a:lnL>
                      <a:noFill/>
                    </a:lnL>
                    <a:lnR>
                      <a:noFill/>
                    </a:lnR>
                    <a:lnT>
                      <a:noFill/>
                    </a:lnT>
                    <a:lnB>
                      <a:noFill/>
                    </a:lnB>
                  </a:tcPr>
                </a:tc>
              </a:tr>
              <a:tr h="696686">
                <a:tc>
                  <a:txBody>
                    <a:bodyPr/>
                    <a:lstStyle/>
                    <a:p>
                      <a:pPr marL="0" marR="0">
                        <a:lnSpc>
                          <a:spcPct val="125000"/>
                        </a:lnSpc>
                        <a:spcBef>
                          <a:spcPts val="0"/>
                        </a:spcBef>
                        <a:spcAft>
                          <a:spcPts val="0"/>
                        </a:spcAft>
                      </a:pPr>
                      <a:r>
                        <a:rPr lang="en-US" sz="2000">
                          <a:solidFill>
                            <a:srgbClr val="515253"/>
                          </a:solidFill>
                          <a:latin typeface="Verdana"/>
                          <a:ea typeface="Times New Roman"/>
                          <a:cs typeface="Times New Roman"/>
                        </a:rPr>
                        <a:t>Teacher directs the student's work</a:t>
                      </a:r>
                      <a:endParaRPr lang="en-US" sz="360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25000"/>
                        </a:lnSpc>
                        <a:spcBef>
                          <a:spcPts val="0"/>
                        </a:spcBef>
                        <a:spcAft>
                          <a:spcPts val="0"/>
                        </a:spcAft>
                      </a:pPr>
                      <a:r>
                        <a:rPr lang="en-US" sz="2000">
                          <a:solidFill>
                            <a:srgbClr val="515253"/>
                          </a:solidFill>
                          <a:latin typeface="Verdana"/>
                          <a:ea typeface="Times New Roman"/>
                          <a:cs typeface="Times New Roman"/>
                        </a:rPr>
                        <a:t>Teacher guides the student's work</a:t>
                      </a:r>
                      <a:endParaRPr lang="en-US" sz="3600">
                        <a:latin typeface="Calibri"/>
                        <a:ea typeface="Calibri"/>
                        <a:cs typeface="Times New Roman"/>
                      </a:endParaRPr>
                    </a:p>
                  </a:txBody>
                  <a:tcPr marL="9525" marR="9525" marT="9525" marB="9525" anchor="ctr">
                    <a:lnL>
                      <a:noFill/>
                    </a:lnL>
                    <a:lnR>
                      <a:noFill/>
                    </a:lnR>
                    <a:lnT>
                      <a:noFill/>
                    </a:lnT>
                    <a:lnB>
                      <a:noFill/>
                    </a:lnB>
                  </a:tcPr>
                </a:tc>
              </a:tr>
              <a:tr h="696686">
                <a:tc>
                  <a:txBody>
                    <a:bodyPr/>
                    <a:lstStyle/>
                    <a:p>
                      <a:pPr marL="0" marR="0">
                        <a:lnSpc>
                          <a:spcPct val="125000"/>
                        </a:lnSpc>
                        <a:spcBef>
                          <a:spcPts val="0"/>
                        </a:spcBef>
                        <a:spcAft>
                          <a:spcPts val="0"/>
                        </a:spcAft>
                      </a:pPr>
                      <a:r>
                        <a:rPr lang="en-US" sz="2000">
                          <a:solidFill>
                            <a:srgbClr val="515253"/>
                          </a:solidFill>
                          <a:latin typeface="Verdana"/>
                          <a:ea typeface="Times New Roman"/>
                          <a:cs typeface="Times New Roman"/>
                        </a:rPr>
                        <a:t>Student follows instructions</a:t>
                      </a:r>
                      <a:endParaRPr lang="en-US" sz="360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25000"/>
                        </a:lnSpc>
                        <a:spcBef>
                          <a:spcPts val="0"/>
                        </a:spcBef>
                        <a:spcAft>
                          <a:spcPts val="0"/>
                        </a:spcAft>
                      </a:pPr>
                      <a:r>
                        <a:rPr lang="en-US" sz="2000">
                          <a:solidFill>
                            <a:srgbClr val="515253"/>
                          </a:solidFill>
                          <a:latin typeface="Verdana"/>
                          <a:ea typeface="Times New Roman"/>
                          <a:cs typeface="Times New Roman"/>
                        </a:rPr>
                        <a:t>Student chooses from alternatives</a:t>
                      </a:r>
                      <a:endParaRPr lang="en-US" sz="3600">
                        <a:latin typeface="Calibri"/>
                        <a:ea typeface="Calibri"/>
                        <a:cs typeface="Times New Roman"/>
                      </a:endParaRPr>
                    </a:p>
                  </a:txBody>
                  <a:tcPr marL="9525" marR="9525" marT="9525" marB="9525" anchor="ctr">
                    <a:lnL>
                      <a:noFill/>
                    </a:lnL>
                    <a:lnR>
                      <a:noFill/>
                    </a:lnR>
                    <a:lnT>
                      <a:noFill/>
                    </a:lnT>
                    <a:lnB>
                      <a:noFill/>
                    </a:lnB>
                  </a:tcPr>
                </a:tc>
              </a:tr>
              <a:tr h="696686">
                <a:tc>
                  <a:txBody>
                    <a:bodyPr/>
                    <a:lstStyle/>
                    <a:p>
                      <a:pPr marL="0" marR="0">
                        <a:lnSpc>
                          <a:spcPct val="125000"/>
                        </a:lnSpc>
                        <a:spcBef>
                          <a:spcPts val="0"/>
                        </a:spcBef>
                        <a:spcAft>
                          <a:spcPts val="0"/>
                        </a:spcAft>
                      </a:pPr>
                      <a:r>
                        <a:rPr lang="en-US" sz="2000">
                          <a:solidFill>
                            <a:srgbClr val="515253"/>
                          </a:solidFill>
                          <a:latin typeface="Verdana"/>
                          <a:ea typeface="Times New Roman"/>
                          <a:cs typeface="Times New Roman"/>
                        </a:rPr>
                        <a:t>Extrinsic motivation may be important</a:t>
                      </a:r>
                      <a:endParaRPr lang="en-US" sz="360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25000"/>
                        </a:lnSpc>
                        <a:spcBef>
                          <a:spcPts val="0"/>
                        </a:spcBef>
                        <a:spcAft>
                          <a:spcPts val="0"/>
                        </a:spcAft>
                      </a:pPr>
                      <a:r>
                        <a:rPr lang="en-US" sz="2000">
                          <a:solidFill>
                            <a:srgbClr val="515253"/>
                          </a:solidFill>
                          <a:latin typeface="Verdana"/>
                          <a:ea typeface="Times New Roman"/>
                          <a:cs typeface="Times New Roman"/>
                        </a:rPr>
                        <a:t>Intrinsic motivation characterizes the work particularly</a:t>
                      </a:r>
                      <a:endParaRPr lang="en-US" sz="3600">
                        <a:latin typeface="Calibri"/>
                        <a:ea typeface="Calibri"/>
                        <a:cs typeface="Times New Roman"/>
                      </a:endParaRPr>
                    </a:p>
                  </a:txBody>
                  <a:tcPr marL="9525" marR="9525" marT="9525" marB="9525" anchor="ctr">
                    <a:lnL>
                      <a:noFill/>
                    </a:lnL>
                    <a:lnR>
                      <a:noFill/>
                    </a:lnR>
                    <a:lnT>
                      <a:noFill/>
                    </a:lnT>
                    <a:lnB>
                      <a:noFill/>
                    </a:lnB>
                  </a:tcPr>
                </a:tc>
              </a:tr>
              <a:tr h="696686">
                <a:tc>
                  <a:txBody>
                    <a:bodyPr/>
                    <a:lstStyle/>
                    <a:p>
                      <a:pPr marL="0" marR="0">
                        <a:lnSpc>
                          <a:spcPct val="125000"/>
                        </a:lnSpc>
                        <a:spcBef>
                          <a:spcPts val="0"/>
                        </a:spcBef>
                        <a:spcAft>
                          <a:spcPts val="0"/>
                        </a:spcAft>
                      </a:pPr>
                      <a:r>
                        <a:rPr lang="en-US" sz="2000">
                          <a:solidFill>
                            <a:srgbClr val="515253"/>
                          </a:solidFill>
                          <a:latin typeface="Verdana"/>
                          <a:ea typeface="Times New Roman"/>
                          <a:cs typeface="Times New Roman"/>
                        </a:rPr>
                        <a:t>Teacher addresses student's deficiencies</a:t>
                      </a:r>
                      <a:endParaRPr lang="en-US" sz="360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25000"/>
                        </a:lnSpc>
                        <a:spcBef>
                          <a:spcPts val="0"/>
                        </a:spcBef>
                        <a:spcAft>
                          <a:spcPts val="0"/>
                        </a:spcAft>
                      </a:pPr>
                      <a:r>
                        <a:rPr lang="en-US" sz="2000" dirty="0">
                          <a:solidFill>
                            <a:srgbClr val="515253"/>
                          </a:solidFill>
                          <a:latin typeface="Verdana"/>
                          <a:ea typeface="Times New Roman"/>
                          <a:cs typeface="Times New Roman"/>
                        </a:rPr>
                        <a:t>Teacher builds on student's proficiencies</a:t>
                      </a:r>
                      <a:endParaRPr lang="en-US" sz="3600" dirty="0">
                        <a:latin typeface="Calibri"/>
                        <a:ea typeface="Calibri"/>
                        <a:cs typeface="Times New Roman"/>
                      </a:endParaRPr>
                    </a:p>
                  </a:txBody>
                  <a:tcPr marL="9525" marR="9525" marT="9525" marB="9525" anchor="ctr">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Three Interventions </a:t>
            </a:r>
            <a:endParaRPr lang="en-US" dirty="0"/>
          </a:p>
        </p:txBody>
      </p:sp>
      <p:pic>
        <p:nvPicPr>
          <p:cNvPr id="7170" name="Picture 2"/>
          <p:cNvPicPr>
            <a:picLocks noChangeAspect="1" noChangeArrowheads="1"/>
          </p:cNvPicPr>
          <p:nvPr/>
        </p:nvPicPr>
        <p:blipFill>
          <a:blip r:embed="rId3" cstate="print"/>
          <a:srcRect/>
          <a:stretch>
            <a:fillRect/>
          </a:stretch>
        </p:blipFill>
        <p:spPr bwMode="auto">
          <a:xfrm>
            <a:off x="2362200" y="1447800"/>
            <a:ext cx="4343400" cy="1635396"/>
          </a:xfrm>
          <a:prstGeom prst="rect">
            <a:avLst/>
          </a:prstGeom>
          <a:noFill/>
          <a:ln w="9525">
            <a:noFill/>
            <a:miter lim="800000"/>
            <a:headEnd/>
            <a:tailEnd/>
          </a:ln>
        </p:spPr>
      </p:pic>
      <p:pic>
        <p:nvPicPr>
          <p:cNvPr id="7171" name="Picture 3"/>
          <p:cNvPicPr>
            <a:picLocks noChangeAspect="1" noChangeArrowheads="1"/>
          </p:cNvPicPr>
          <p:nvPr/>
        </p:nvPicPr>
        <p:blipFill>
          <a:blip r:embed="rId4" cstate="print"/>
          <a:srcRect/>
          <a:stretch>
            <a:fillRect/>
          </a:stretch>
        </p:blipFill>
        <p:spPr bwMode="auto">
          <a:xfrm>
            <a:off x="1219200" y="3505200"/>
            <a:ext cx="1905000" cy="2286000"/>
          </a:xfrm>
          <a:prstGeom prst="rect">
            <a:avLst/>
          </a:prstGeom>
          <a:noFill/>
          <a:ln w="9525">
            <a:noFill/>
            <a:miter lim="800000"/>
            <a:headEnd/>
            <a:tailEnd/>
          </a:ln>
        </p:spPr>
      </p:pic>
      <p:pic>
        <p:nvPicPr>
          <p:cNvPr id="7172" name="Picture 4"/>
          <p:cNvPicPr>
            <a:picLocks noChangeAspect="1" noChangeArrowheads="1"/>
          </p:cNvPicPr>
          <p:nvPr/>
        </p:nvPicPr>
        <p:blipFill>
          <a:blip r:embed="rId5" cstate="print"/>
          <a:srcRect/>
          <a:stretch>
            <a:fillRect/>
          </a:stretch>
        </p:blipFill>
        <p:spPr bwMode="auto">
          <a:xfrm>
            <a:off x="4826000" y="3810000"/>
            <a:ext cx="2794000"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Net </a:t>
            </a:r>
            <a:endParaRPr lang="en-US" dirty="0"/>
          </a:p>
        </p:txBody>
      </p:sp>
      <p:pic>
        <p:nvPicPr>
          <p:cNvPr id="3" name="Picture 2" descr="school net dash board.png"/>
          <p:cNvPicPr>
            <a:picLocks noChangeAspect="1"/>
          </p:cNvPicPr>
          <p:nvPr/>
        </p:nvPicPr>
        <p:blipFill>
          <a:blip r:embed="rId3" cstate="print"/>
          <a:srcRect l="10833" t="11333" r="12500" b="8667"/>
          <a:stretch>
            <a:fillRect/>
          </a:stretch>
        </p:blipFill>
        <p:spPr>
          <a:xfrm>
            <a:off x="457200" y="1371600"/>
            <a:ext cx="8001000" cy="5218043"/>
          </a:xfrm>
          <a:prstGeom prst="rect">
            <a:avLst/>
          </a:prstGeom>
        </p:spPr>
      </p:pic>
      <p:sp>
        <p:nvSpPr>
          <p:cNvPr id="4" name="Line Callout 1 3"/>
          <p:cNvSpPr/>
          <p:nvPr/>
        </p:nvSpPr>
        <p:spPr>
          <a:xfrm>
            <a:off x="3276600" y="4114800"/>
            <a:ext cx="4953000" cy="1219200"/>
          </a:xfrm>
          <a:prstGeom prst="borderCallout1">
            <a:avLst>
              <a:gd name="adj1" fmla="val 18750"/>
              <a:gd name="adj2" fmla="val -8333"/>
              <a:gd name="adj3" fmla="val -70524"/>
              <a:gd name="adj4" fmla="val -1191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Hover mouse over Classroom </a:t>
            </a:r>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Net </a:t>
            </a:r>
            <a:endParaRPr lang="en-US" dirty="0"/>
          </a:p>
        </p:txBody>
      </p:sp>
      <p:pic>
        <p:nvPicPr>
          <p:cNvPr id="8194" name="Picture 2"/>
          <p:cNvPicPr>
            <a:picLocks noChangeAspect="1" noChangeArrowheads="1"/>
          </p:cNvPicPr>
          <p:nvPr/>
        </p:nvPicPr>
        <p:blipFill>
          <a:blip r:embed="rId2" cstate="print"/>
          <a:srcRect/>
          <a:stretch>
            <a:fillRect/>
          </a:stretch>
        </p:blipFill>
        <p:spPr bwMode="auto">
          <a:xfrm>
            <a:off x="685800" y="1676400"/>
            <a:ext cx="8033461" cy="2209800"/>
          </a:xfrm>
          <a:prstGeom prst="rect">
            <a:avLst/>
          </a:prstGeom>
          <a:noFill/>
          <a:ln w="9525">
            <a:noFill/>
            <a:miter lim="800000"/>
            <a:headEnd/>
            <a:tailEnd/>
          </a:ln>
        </p:spPr>
      </p:pic>
      <p:sp>
        <p:nvSpPr>
          <p:cNvPr id="4" name="Line Callout 1 3"/>
          <p:cNvSpPr/>
          <p:nvPr/>
        </p:nvSpPr>
        <p:spPr>
          <a:xfrm>
            <a:off x="3276600" y="4114800"/>
            <a:ext cx="4953000" cy="1219200"/>
          </a:xfrm>
          <a:prstGeom prst="borderCallout1">
            <a:avLst>
              <a:gd name="adj1" fmla="val 18750"/>
              <a:gd name="adj2" fmla="val -8333"/>
              <a:gd name="adj3" fmla="val -96386"/>
              <a:gd name="adj4" fmla="val 65752"/>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Click on Instructional Materials  </a:t>
            </a:r>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 Value: Roman Numbers </a:t>
            </a:r>
            <a:endParaRPr lang="en-US" dirty="0"/>
          </a:p>
        </p:txBody>
      </p:sp>
      <p:graphicFrame>
        <p:nvGraphicFramePr>
          <p:cNvPr id="5" name="Table 4"/>
          <p:cNvGraphicFramePr>
            <a:graphicFrameLocks noGrp="1"/>
          </p:cNvGraphicFramePr>
          <p:nvPr/>
        </p:nvGraphicFramePr>
        <p:xfrm>
          <a:off x="6705600" y="1371600"/>
          <a:ext cx="2057400" cy="2926080"/>
        </p:xfrm>
        <a:graphic>
          <a:graphicData uri="http://schemas.openxmlformats.org/drawingml/2006/table">
            <a:tbl>
              <a:tblPr/>
              <a:tblGrid>
                <a:gridCol w="1028700"/>
                <a:gridCol w="1028700"/>
              </a:tblGrid>
              <a:tr h="0">
                <a:tc>
                  <a:txBody>
                    <a:bodyPr/>
                    <a:lstStyle/>
                    <a:p>
                      <a:r>
                        <a:rPr lang="en-US" dirty="0"/>
                        <a:t>Symbol</a:t>
                      </a:r>
                    </a:p>
                  </a:txBody>
                  <a:tcPr anchor="ctr">
                    <a:lnL>
                      <a:noFill/>
                    </a:lnL>
                    <a:lnR>
                      <a:noFill/>
                    </a:lnR>
                    <a:lnT>
                      <a:noFill/>
                    </a:lnT>
                    <a:lnB>
                      <a:noFill/>
                    </a:lnB>
                  </a:tcPr>
                </a:tc>
                <a:tc>
                  <a:txBody>
                    <a:bodyPr/>
                    <a:lstStyle/>
                    <a:p>
                      <a:r>
                        <a:rPr lang="en-US"/>
                        <a:t>Value</a:t>
                      </a:r>
                    </a:p>
                  </a:txBody>
                  <a:tcPr anchor="ctr">
                    <a:lnL>
                      <a:noFill/>
                    </a:lnL>
                    <a:lnR>
                      <a:noFill/>
                    </a:lnR>
                    <a:lnT>
                      <a:noFill/>
                    </a:lnT>
                    <a:lnB>
                      <a:noFill/>
                    </a:lnB>
                  </a:tcPr>
                </a:tc>
              </a:tr>
              <a:tr h="0">
                <a:tc>
                  <a:txBody>
                    <a:bodyPr/>
                    <a:lstStyle/>
                    <a:p>
                      <a:r>
                        <a:rPr lang="en-US" u="none">
                          <a:latin typeface="Times New Roman"/>
                          <a:hlinkClick r:id="rId3" action="ppaction://hlinkfile" tooltip="I"/>
                        </a:rPr>
                        <a:t>I</a:t>
                      </a:r>
                      <a:endParaRPr lang="en-US" u="none"/>
                    </a:p>
                  </a:txBody>
                  <a:tcPr anchor="ctr">
                    <a:lnL>
                      <a:noFill/>
                    </a:lnL>
                    <a:lnR>
                      <a:noFill/>
                    </a:lnR>
                    <a:lnT>
                      <a:noFill/>
                    </a:lnT>
                    <a:lnB>
                      <a:noFill/>
                    </a:lnB>
                  </a:tcPr>
                </a:tc>
                <a:tc>
                  <a:txBody>
                    <a:bodyPr/>
                    <a:lstStyle/>
                    <a:p>
                      <a:r>
                        <a:rPr lang="en-US" u="none">
                          <a:hlinkClick r:id="rId4" action="ppaction://hlinkfile" tooltip="1 (number)"/>
                        </a:rPr>
                        <a:t>1</a:t>
                      </a:r>
                      <a:endParaRPr lang="en-US" u="none"/>
                    </a:p>
                  </a:txBody>
                  <a:tcPr anchor="ctr">
                    <a:lnL>
                      <a:noFill/>
                    </a:lnL>
                    <a:lnR>
                      <a:noFill/>
                    </a:lnR>
                    <a:lnT>
                      <a:noFill/>
                    </a:lnT>
                    <a:lnB>
                      <a:noFill/>
                    </a:lnB>
                  </a:tcPr>
                </a:tc>
              </a:tr>
              <a:tr h="0">
                <a:tc>
                  <a:txBody>
                    <a:bodyPr/>
                    <a:lstStyle/>
                    <a:p>
                      <a:r>
                        <a:rPr lang="en-US" u="none">
                          <a:latin typeface="Times New Roman"/>
                          <a:hlinkClick r:id="rId5" action="ppaction://hlinkfile" tooltip="V"/>
                        </a:rPr>
                        <a:t>V</a:t>
                      </a:r>
                      <a:endParaRPr lang="en-US" u="none"/>
                    </a:p>
                  </a:txBody>
                  <a:tcPr anchor="ctr">
                    <a:lnL>
                      <a:noFill/>
                    </a:lnL>
                    <a:lnR>
                      <a:noFill/>
                    </a:lnR>
                    <a:lnT>
                      <a:noFill/>
                    </a:lnT>
                    <a:lnB>
                      <a:noFill/>
                    </a:lnB>
                  </a:tcPr>
                </a:tc>
                <a:tc>
                  <a:txBody>
                    <a:bodyPr/>
                    <a:lstStyle/>
                    <a:p>
                      <a:r>
                        <a:rPr lang="en-US" u="none">
                          <a:hlinkClick r:id="rId6" action="ppaction://hlinkfile" tooltip="5 (number)"/>
                        </a:rPr>
                        <a:t>5</a:t>
                      </a:r>
                      <a:endParaRPr lang="en-US" u="none"/>
                    </a:p>
                  </a:txBody>
                  <a:tcPr anchor="ctr">
                    <a:lnL>
                      <a:noFill/>
                    </a:lnL>
                    <a:lnR>
                      <a:noFill/>
                    </a:lnR>
                    <a:lnT>
                      <a:noFill/>
                    </a:lnT>
                    <a:lnB>
                      <a:noFill/>
                    </a:lnB>
                  </a:tcPr>
                </a:tc>
              </a:tr>
              <a:tr h="0">
                <a:tc>
                  <a:txBody>
                    <a:bodyPr/>
                    <a:lstStyle/>
                    <a:p>
                      <a:r>
                        <a:rPr lang="en-US" u="none">
                          <a:latin typeface="Times New Roman"/>
                          <a:hlinkClick r:id="rId7" action="ppaction://hlinkfile" tooltip="X"/>
                        </a:rPr>
                        <a:t>X</a:t>
                      </a:r>
                      <a:endParaRPr lang="en-US" u="none"/>
                    </a:p>
                  </a:txBody>
                  <a:tcPr anchor="ctr">
                    <a:lnL>
                      <a:noFill/>
                    </a:lnL>
                    <a:lnR>
                      <a:noFill/>
                    </a:lnR>
                    <a:lnT>
                      <a:noFill/>
                    </a:lnT>
                    <a:lnB>
                      <a:noFill/>
                    </a:lnB>
                  </a:tcPr>
                </a:tc>
                <a:tc>
                  <a:txBody>
                    <a:bodyPr/>
                    <a:lstStyle/>
                    <a:p>
                      <a:r>
                        <a:rPr lang="en-US" u="none">
                          <a:hlinkClick r:id="rId8" action="ppaction://hlinkfile" tooltip="10 (number)"/>
                        </a:rPr>
                        <a:t>10</a:t>
                      </a:r>
                      <a:endParaRPr lang="en-US" u="none"/>
                    </a:p>
                  </a:txBody>
                  <a:tcPr anchor="ctr">
                    <a:lnL>
                      <a:noFill/>
                    </a:lnL>
                    <a:lnR>
                      <a:noFill/>
                    </a:lnR>
                    <a:lnT>
                      <a:noFill/>
                    </a:lnT>
                    <a:lnB>
                      <a:noFill/>
                    </a:lnB>
                  </a:tcPr>
                </a:tc>
              </a:tr>
              <a:tr h="0">
                <a:tc>
                  <a:txBody>
                    <a:bodyPr/>
                    <a:lstStyle/>
                    <a:p>
                      <a:r>
                        <a:rPr lang="en-US" u="none">
                          <a:latin typeface="Times New Roman"/>
                          <a:hlinkClick r:id="rId9" action="ppaction://hlinkfile" tooltip="L"/>
                        </a:rPr>
                        <a:t>L</a:t>
                      </a:r>
                      <a:endParaRPr lang="en-US" u="none"/>
                    </a:p>
                  </a:txBody>
                  <a:tcPr anchor="ctr">
                    <a:lnL>
                      <a:noFill/>
                    </a:lnL>
                    <a:lnR>
                      <a:noFill/>
                    </a:lnR>
                    <a:lnT>
                      <a:noFill/>
                    </a:lnT>
                    <a:lnB>
                      <a:noFill/>
                    </a:lnB>
                  </a:tcPr>
                </a:tc>
                <a:tc>
                  <a:txBody>
                    <a:bodyPr/>
                    <a:lstStyle/>
                    <a:p>
                      <a:r>
                        <a:rPr lang="en-US" u="none">
                          <a:hlinkClick r:id="rId10" action="ppaction://hlinkfile" tooltip="50 (number)"/>
                        </a:rPr>
                        <a:t>50</a:t>
                      </a:r>
                      <a:endParaRPr lang="en-US" u="none"/>
                    </a:p>
                  </a:txBody>
                  <a:tcPr anchor="ctr">
                    <a:lnL>
                      <a:noFill/>
                    </a:lnL>
                    <a:lnR>
                      <a:noFill/>
                    </a:lnR>
                    <a:lnT>
                      <a:noFill/>
                    </a:lnT>
                    <a:lnB>
                      <a:noFill/>
                    </a:lnB>
                  </a:tcPr>
                </a:tc>
              </a:tr>
              <a:tr h="0">
                <a:tc>
                  <a:txBody>
                    <a:bodyPr/>
                    <a:lstStyle/>
                    <a:p>
                      <a:r>
                        <a:rPr lang="en-US" u="none">
                          <a:latin typeface="Times New Roman"/>
                          <a:hlinkClick r:id="rId11" action="ppaction://hlinkfile" tooltip="C"/>
                        </a:rPr>
                        <a:t>C</a:t>
                      </a:r>
                      <a:endParaRPr lang="en-US" u="none"/>
                    </a:p>
                  </a:txBody>
                  <a:tcPr anchor="ctr">
                    <a:lnL>
                      <a:noFill/>
                    </a:lnL>
                    <a:lnR>
                      <a:noFill/>
                    </a:lnR>
                    <a:lnT>
                      <a:noFill/>
                    </a:lnT>
                    <a:lnB>
                      <a:noFill/>
                    </a:lnB>
                  </a:tcPr>
                </a:tc>
                <a:tc>
                  <a:txBody>
                    <a:bodyPr/>
                    <a:lstStyle/>
                    <a:p>
                      <a:r>
                        <a:rPr lang="en-US" u="none">
                          <a:hlinkClick r:id="rId12" action="ppaction://hlinkfile" tooltip="100 (number)"/>
                        </a:rPr>
                        <a:t>100</a:t>
                      </a:r>
                      <a:endParaRPr lang="en-US" u="none"/>
                    </a:p>
                  </a:txBody>
                  <a:tcPr anchor="ctr">
                    <a:lnL>
                      <a:noFill/>
                    </a:lnL>
                    <a:lnR>
                      <a:noFill/>
                    </a:lnR>
                    <a:lnT>
                      <a:noFill/>
                    </a:lnT>
                    <a:lnB>
                      <a:noFill/>
                    </a:lnB>
                  </a:tcPr>
                </a:tc>
              </a:tr>
              <a:tr h="0">
                <a:tc>
                  <a:txBody>
                    <a:bodyPr/>
                    <a:lstStyle/>
                    <a:p>
                      <a:r>
                        <a:rPr lang="en-US" u="none">
                          <a:latin typeface="Times New Roman"/>
                          <a:hlinkClick r:id="rId13" action="ppaction://hlinkfile" tooltip="D"/>
                        </a:rPr>
                        <a:t>D</a:t>
                      </a:r>
                      <a:endParaRPr lang="en-US" u="none"/>
                    </a:p>
                  </a:txBody>
                  <a:tcPr anchor="ctr">
                    <a:lnL>
                      <a:noFill/>
                    </a:lnL>
                    <a:lnR>
                      <a:noFill/>
                    </a:lnR>
                    <a:lnT>
                      <a:noFill/>
                    </a:lnT>
                    <a:lnB>
                      <a:noFill/>
                    </a:lnB>
                  </a:tcPr>
                </a:tc>
                <a:tc>
                  <a:txBody>
                    <a:bodyPr/>
                    <a:lstStyle/>
                    <a:p>
                      <a:r>
                        <a:rPr lang="en-US" u="none">
                          <a:hlinkClick r:id="rId14" action="ppaction://hlinkfile" tooltip="500 (number)"/>
                        </a:rPr>
                        <a:t>500</a:t>
                      </a:r>
                      <a:endParaRPr lang="en-US" u="none"/>
                    </a:p>
                  </a:txBody>
                  <a:tcPr anchor="ctr">
                    <a:lnL>
                      <a:noFill/>
                    </a:lnL>
                    <a:lnR>
                      <a:noFill/>
                    </a:lnR>
                    <a:lnT>
                      <a:noFill/>
                    </a:lnT>
                    <a:lnB>
                      <a:noFill/>
                    </a:lnB>
                  </a:tcPr>
                </a:tc>
              </a:tr>
              <a:tr h="0">
                <a:tc>
                  <a:txBody>
                    <a:bodyPr/>
                    <a:lstStyle/>
                    <a:p>
                      <a:r>
                        <a:rPr lang="en-US" u="none" dirty="0">
                          <a:latin typeface="Times New Roman"/>
                          <a:hlinkClick r:id="rId15" action="ppaction://hlinkfile" tooltip="M"/>
                        </a:rPr>
                        <a:t>M</a:t>
                      </a:r>
                      <a:endParaRPr lang="en-US" u="none" dirty="0"/>
                    </a:p>
                  </a:txBody>
                  <a:tcPr anchor="ctr">
                    <a:lnL>
                      <a:noFill/>
                    </a:lnL>
                    <a:lnR>
                      <a:noFill/>
                    </a:lnR>
                    <a:lnT>
                      <a:noFill/>
                    </a:lnT>
                    <a:lnB>
                      <a:noFill/>
                    </a:lnB>
                  </a:tcPr>
                </a:tc>
                <a:tc>
                  <a:txBody>
                    <a:bodyPr/>
                    <a:lstStyle/>
                    <a:p>
                      <a:r>
                        <a:rPr lang="en-US" u="none" dirty="0">
                          <a:hlinkClick r:id="rId16" action="ppaction://hlinkfile" tooltip="1000 (number)"/>
                        </a:rPr>
                        <a:t>1,000</a:t>
                      </a:r>
                      <a:endParaRPr lang="en-US" u="none" dirty="0"/>
                    </a:p>
                  </a:txBody>
                  <a:tcPr anchor="ctr">
                    <a:lnL>
                      <a:noFill/>
                    </a:lnL>
                    <a:lnR>
                      <a:noFill/>
                    </a:lnR>
                    <a:lnT>
                      <a:noFill/>
                    </a:lnT>
                    <a:lnB>
                      <a:noFill/>
                    </a:lnB>
                  </a:tcPr>
                </a:tc>
              </a:tr>
            </a:tbl>
          </a:graphicData>
        </a:graphic>
      </p:graphicFrame>
      <p:sp>
        <p:nvSpPr>
          <p:cNvPr id="6" name="Rectangle 5"/>
          <p:cNvSpPr/>
          <p:nvPr/>
        </p:nvSpPr>
        <p:spPr>
          <a:xfrm>
            <a:off x="1981200" y="1600200"/>
            <a:ext cx="3422733"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MCMXLIV</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TextBox 6"/>
          <p:cNvSpPr txBox="1"/>
          <p:nvPr/>
        </p:nvSpPr>
        <p:spPr>
          <a:xfrm>
            <a:off x="1600200" y="2743200"/>
            <a:ext cx="4038600" cy="381000"/>
          </a:xfrm>
          <a:prstGeom prst="rect">
            <a:avLst/>
          </a:prstGeom>
          <a:noFill/>
        </p:spPr>
        <p:txBody>
          <a:bodyPr wrap="square" rtlCol="0">
            <a:spAutoFit/>
          </a:bodyPr>
          <a:lstStyle/>
          <a:p>
            <a:pPr algn="ctr"/>
            <a:r>
              <a:rPr lang="en-US" dirty="0" smtClean="0"/>
              <a:t>1000 + (1000-100) + (50-10) + (5-1)</a:t>
            </a:r>
            <a:endParaRPr lang="en-US" dirty="0"/>
          </a:p>
        </p:txBody>
      </p:sp>
      <p:sp>
        <p:nvSpPr>
          <p:cNvPr id="8" name="Rectangle 7"/>
          <p:cNvSpPr/>
          <p:nvPr/>
        </p:nvSpPr>
        <p:spPr>
          <a:xfrm>
            <a:off x="2895600" y="3276600"/>
            <a:ext cx="1723549"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1944</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cxnSp>
        <p:nvCxnSpPr>
          <p:cNvPr id="10" name="Straight Connector 9"/>
          <p:cNvCxnSpPr/>
          <p:nvPr/>
        </p:nvCxnSpPr>
        <p:spPr>
          <a:xfrm>
            <a:off x="0" y="4572000"/>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3962400" y="4648200"/>
            <a:ext cx="1723549"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1999</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3" name="TextBox 12"/>
          <p:cNvSpPr txBox="1"/>
          <p:nvPr/>
        </p:nvSpPr>
        <p:spPr>
          <a:xfrm>
            <a:off x="2438400" y="5410200"/>
            <a:ext cx="4800600" cy="1200329"/>
          </a:xfrm>
          <a:prstGeom prst="rect">
            <a:avLst/>
          </a:prstGeom>
          <a:noFill/>
        </p:spPr>
        <p:txBody>
          <a:bodyPr wrap="square" rtlCol="0">
            <a:spAutoFit/>
          </a:bodyPr>
          <a:lstStyle/>
          <a:p>
            <a:r>
              <a:rPr lang="en-US" dirty="0" smtClean="0"/>
              <a:t>MDCCCCLXXXXVIIII</a:t>
            </a:r>
          </a:p>
          <a:p>
            <a:r>
              <a:rPr lang="en-US" dirty="0" smtClean="0"/>
              <a:t>MCMXCIX</a:t>
            </a:r>
          </a:p>
          <a:p>
            <a:r>
              <a:rPr lang="en-US" dirty="0" smtClean="0"/>
              <a:t>MIM</a:t>
            </a:r>
          </a:p>
          <a:p>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Net </a:t>
            </a:r>
            <a:endParaRPr lang="en-US" dirty="0"/>
          </a:p>
        </p:txBody>
      </p:sp>
      <p:pic>
        <p:nvPicPr>
          <p:cNvPr id="9218" name="Picture 2"/>
          <p:cNvPicPr>
            <a:picLocks noChangeAspect="1" noChangeArrowheads="1"/>
          </p:cNvPicPr>
          <p:nvPr/>
        </p:nvPicPr>
        <p:blipFill>
          <a:blip r:embed="rId2" cstate="print"/>
          <a:srcRect/>
          <a:stretch>
            <a:fillRect/>
          </a:stretch>
        </p:blipFill>
        <p:spPr bwMode="auto">
          <a:xfrm>
            <a:off x="304800" y="1600200"/>
            <a:ext cx="8077200" cy="2779339"/>
          </a:xfrm>
          <a:prstGeom prst="rect">
            <a:avLst/>
          </a:prstGeom>
          <a:noFill/>
          <a:ln w="9525">
            <a:noFill/>
            <a:miter lim="800000"/>
            <a:headEnd/>
            <a:tailEnd/>
          </a:ln>
        </p:spPr>
      </p:pic>
      <p:sp>
        <p:nvSpPr>
          <p:cNvPr id="4" name="Line Callout 1 3"/>
          <p:cNvSpPr/>
          <p:nvPr/>
        </p:nvSpPr>
        <p:spPr>
          <a:xfrm>
            <a:off x="3276600" y="4114800"/>
            <a:ext cx="4953000" cy="1219200"/>
          </a:xfrm>
          <a:prstGeom prst="borderCallout1">
            <a:avLst>
              <a:gd name="adj1" fmla="val 18750"/>
              <a:gd name="adj2" fmla="val -8333"/>
              <a:gd name="adj3" fmla="val -76989"/>
              <a:gd name="adj4" fmla="val -36105"/>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Select a Subject </a:t>
            </a:r>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Net </a:t>
            </a:r>
            <a:endParaRPr lang="en-US" dirty="0"/>
          </a:p>
        </p:txBody>
      </p:sp>
      <p:pic>
        <p:nvPicPr>
          <p:cNvPr id="10242" name="Picture 2"/>
          <p:cNvPicPr>
            <a:picLocks noChangeAspect="1" noChangeArrowheads="1"/>
          </p:cNvPicPr>
          <p:nvPr/>
        </p:nvPicPr>
        <p:blipFill>
          <a:blip r:embed="rId2" cstate="print"/>
          <a:srcRect/>
          <a:stretch>
            <a:fillRect/>
          </a:stretch>
        </p:blipFill>
        <p:spPr bwMode="auto">
          <a:xfrm>
            <a:off x="609600" y="1676400"/>
            <a:ext cx="2524125" cy="4629150"/>
          </a:xfrm>
          <a:prstGeom prst="rect">
            <a:avLst/>
          </a:prstGeom>
          <a:noFill/>
          <a:ln w="9525">
            <a:noFill/>
            <a:miter lim="800000"/>
            <a:headEnd/>
            <a:tailEnd/>
          </a:ln>
        </p:spPr>
      </p:pic>
      <p:sp>
        <p:nvSpPr>
          <p:cNvPr id="4" name="Line Callout 1 3"/>
          <p:cNvSpPr/>
          <p:nvPr/>
        </p:nvSpPr>
        <p:spPr>
          <a:xfrm>
            <a:off x="3505200" y="2209800"/>
            <a:ext cx="4953000" cy="1219200"/>
          </a:xfrm>
          <a:prstGeom prst="borderCallout1">
            <a:avLst>
              <a:gd name="adj1" fmla="val 18750"/>
              <a:gd name="adj2" fmla="val -8333"/>
              <a:gd name="adj3" fmla="val 257925"/>
              <a:gd name="adj4" fmla="val -4565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Select Special Education </a:t>
            </a:r>
            <a:endParaRPr lang="en-US" sz="4000" dirty="0">
              <a:solidFill>
                <a:schemeClr val="tx1"/>
              </a:solidFill>
            </a:endParaRPr>
          </a:p>
        </p:txBody>
      </p:sp>
      <p:sp>
        <p:nvSpPr>
          <p:cNvPr id="5" name="Line Callout 1 4"/>
          <p:cNvSpPr/>
          <p:nvPr/>
        </p:nvSpPr>
        <p:spPr>
          <a:xfrm>
            <a:off x="3581400" y="3962400"/>
            <a:ext cx="4953000" cy="1219200"/>
          </a:xfrm>
          <a:prstGeom prst="borderCallout1">
            <a:avLst>
              <a:gd name="adj1" fmla="val 18750"/>
              <a:gd name="adj2" fmla="val -8333"/>
              <a:gd name="adj3" fmla="val 164822"/>
              <a:gd name="adj4" fmla="val -41516"/>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Click OK</a:t>
            </a:r>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Net </a:t>
            </a:r>
            <a:endParaRPr lang="en-US" dirty="0"/>
          </a:p>
        </p:txBody>
      </p:sp>
      <p:pic>
        <p:nvPicPr>
          <p:cNvPr id="11266" name="Picture 2"/>
          <p:cNvPicPr>
            <a:picLocks noChangeAspect="1" noChangeArrowheads="1"/>
          </p:cNvPicPr>
          <p:nvPr/>
        </p:nvPicPr>
        <p:blipFill>
          <a:blip r:embed="rId2" cstate="print"/>
          <a:srcRect/>
          <a:stretch>
            <a:fillRect/>
          </a:stretch>
        </p:blipFill>
        <p:spPr bwMode="auto">
          <a:xfrm>
            <a:off x="304800" y="1600200"/>
            <a:ext cx="8511287" cy="1828800"/>
          </a:xfrm>
          <a:prstGeom prst="rect">
            <a:avLst/>
          </a:prstGeom>
          <a:noFill/>
          <a:ln w="9525">
            <a:noFill/>
            <a:miter lim="800000"/>
            <a:headEnd/>
            <a:tailEnd/>
          </a:ln>
        </p:spPr>
      </p:pic>
      <p:sp>
        <p:nvSpPr>
          <p:cNvPr id="4" name="Line Callout 1 3"/>
          <p:cNvSpPr/>
          <p:nvPr/>
        </p:nvSpPr>
        <p:spPr>
          <a:xfrm>
            <a:off x="533400" y="3733800"/>
            <a:ext cx="4953000" cy="1219200"/>
          </a:xfrm>
          <a:prstGeom prst="borderCallout1">
            <a:avLst>
              <a:gd name="adj1" fmla="val 18750"/>
              <a:gd name="adj2" fmla="val -8333"/>
              <a:gd name="adj3" fmla="val -95092"/>
              <a:gd name="adj4" fmla="val 17369"/>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Subject is now Special Education </a:t>
            </a:r>
            <a:endParaRPr lang="en-US" sz="4000" dirty="0">
              <a:solidFill>
                <a:schemeClr val="tx1"/>
              </a:solidFill>
            </a:endParaRPr>
          </a:p>
        </p:txBody>
      </p:sp>
      <p:sp>
        <p:nvSpPr>
          <p:cNvPr id="5" name="Line Callout 1 4"/>
          <p:cNvSpPr/>
          <p:nvPr/>
        </p:nvSpPr>
        <p:spPr>
          <a:xfrm>
            <a:off x="3124200" y="5257800"/>
            <a:ext cx="4953000" cy="1219200"/>
          </a:xfrm>
          <a:prstGeom prst="borderCallout1">
            <a:avLst>
              <a:gd name="adj1" fmla="val 9698"/>
              <a:gd name="adj2" fmla="val 104346"/>
              <a:gd name="adj3" fmla="val -192075"/>
              <a:gd name="adj4" fmla="val 17369"/>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Click Search </a:t>
            </a:r>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Net </a:t>
            </a:r>
            <a:endParaRPr lang="en-US" dirty="0"/>
          </a:p>
        </p:txBody>
      </p:sp>
      <p:pic>
        <p:nvPicPr>
          <p:cNvPr id="12290" name="Picture 2"/>
          <p:cNvPicPr>
            <a:picLocks noChangeAspect="1" noChangeArrowheads="1"/>
          </p:cNvPicPr>
          <p:nvPr/>
        </p:nvPicPr>
        <p:blipFill>
          <a:blip r:embed="rId2" cstate="print"/>
          <a:srcRect/>
          <a:stretch>
            <a:fillRect/>
          </a:stretch>
        </p:blipFill>
        <p:spPr bwMode="auto">
          <a:xfrm>
            <a:off x="228600" y="1514475"/>
            <a:ext cx="8620125" cy="5343525"/>
          </a:xfrm>
          <a:prstGeom prst="rect">
            <a:avLst/>
          </a:prstGeom>
          <a:noFill/>
          <a:ln w="9525">
            <a:noFill/>
            <a:miter lim="800000"/>
            <a:headEnd/>
            <a:tailEnd/>
          </a:ln>
        </p:spPr>
      </p:pic>
      <p:sp>
        <p:nvSpPr>
          <p:cNvPr id="5" name="Line Callout 1 4"/>
          <p:cNvSpPr/>
          <p:nvPr/>
        </p:nvSpPr>
        <p:spPr>
          <a:xfrm>
            <a:off x="533400" y="3733800"/>
            <a:ext cx="4953000" cy="1219200"/>
          </a:xfrm>
          <a:prstGeom prst="borderCallout1">
            <a:avLst>
              <a:gd name="adj1" fmla="val 18750"/>
              <a:gd name="adj2" fmla="val -8333"/>
              <a:gd name="adj3" fmla="val -132592"/>
              <a:gd name="adj4" fmla="val 86122"/>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Select the Curriculum Tab </a:t>
            </a:r>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Net </a:t>
            </a:r>
            <a:endParaRPr lang="en-US" dirty="0"/>
          </a:p>
        </p:txBody>
      </p:sp>
      <p:pic>
        <p:nvPicPr>
          <p:cNvPr id="13314" name="Picture 2"/>
          <p:cNvPicPr>
            <a:picLocks noChangeAspect="1" noChangeArrowheads="1"/>
          </p:cNvPicPr>
          <p:nvPr/>
        </p:nvPicPr>
        <p:blipFill>
          <a:blip r:embed="rId2" cstate="print"/>
          <a:srcRect/>
          <a:stretch>
            <a:fillRect/>
          </a:stretch>
        </p:blipFill>
        <p:spPr bwMode="auto">
          <a:xfrm>
            <a:off x="685800" y="1676400"/>
            <a:ext cx="8458200" cy="2619873"/>
          </a:xfrm>
          <a:prstGeom prst="rect">
            <a:avLst/>
          </a:prstGeom>
          <a:noFill/>
          <a:ln w="9525">
            <a:noFill/>
            <a:miter lim="800000"/>
            <a:headEnd/>
            <a:tailEnd/>
          </a:ln>
        </p:spPr>
      </p:pic>
      <p:sp>
        <p:nvSpPr>
          <p:cNvPr id="4" name="Line Callout 1 3"/>
          <p:cNvSpPr/>
          <p:nvPr/>
        </p:nvSpPr>
        <p:spPr>
          <a:xfrm>
            <a:off x="990600" y="4800600"/>
            <a:ext cx="4953000" cy="1219200"/>
          </a:xfrm>
          <a:prstGeom prst="borderCallout1">
            <a:avLst>
              <a:gd name="adj1" fmla="val 18750"/>
              <a:gd name="adj2" fmla="val -8333"/>
              <a:gd name="adj3" fmla="val -93799"/>
              <a:gd name="adj4" fmla="val 30101"/>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Select Special Education </a:t>
            </a:r>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Net </a:t>
            </a:r>
            <a:endParaRPr lang="en-US" dirty="0"/>
          </a:p>
        </p:txBody>
      </p:sp>
      <p:pic>
        <p:nvPicPr>
          <p:cNvPr id="14338" name="Picture 2"/>
          <p:cNvPicPr>
            <a:picLocks noChangeAspect="1" noChangeArrowheads="1"/>
          </p:cNvPicPr>
          <p:nvPr/>
        </p:nvPicPr>
        <p:blipFill>
          <a:blip r:embed="rId2" cstate="print"/>
          <a:srcRect/>
          <a:stretch>
            <a:fillRect/>
          </a:stretch>
        </p:blipFill>
        <p:spPr bwMode="auto">
          <a:xfrm>
            <a:off x="457200" y="1219200"/>
            <a:ext cx="3048000" cy="5295900"/>
          </a:xfrm>
          <a:prstGeom prst="rect">
            <a:avLst/>
          </a:prstGeom>
          <a:noFill/>
          <a:ln w="9525">
            <a:noFill/>
            <a:miter lim="800000"/>
            <a:headEnd/>
            <a:tailEnd/>
          </a:ln>
        </p:spPr>
      </p:pic>
      <p:sp>
        <p:nvSpPr>
          <p:cNvPr id="4" name="Line Callout 1 3"/>
          <p:cNvSpPr/>
          <p:nvPr/>
        </p:nvSpPr>
        <p:spPr>
          <a:xfrm>
            <a:off x="3886200" y="1600200"/>
            <a:ext cx="4953000" cy="1219200"/>
          </a:xfrm>
          <a:prstGeom prst="borderCallout1">
            <a:avLst>
              <a:gd name="adj1" fmla="val 18750"/>
              <a:gd name="adj2" fmla="val -8333"/>
              <a:gd name="adj3" fmla="val 93701"/>
              <a:gd name="adj4" fmla="val -46928"/>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        Hands on Standards </a:t>
            </a:r>
            <a:endParaRPr lang="en-US" sz="4000" dirty="0">
              <a:solidFill>
                <a:schemeClr val="tx1"/>
              </a:solidFill>
            </a:endParaRPr>
          </a:p>
        </p:txBody>
      </p:sp>
      <p:sp>
        <p:nvSpPr>
          <p:cNvPr id="5" name="Line Callout 1 4"/>
          <p:cNvSpPr/>
          <p:nvPr/>
        </p:nvSpPr>
        <p:spPr>
          <a:xfrm>
            <a:off x="3886200" y="3200400"/>
            <a:ext cx="4953000" cy="1219200"/>
          </a:xfrm>
          <a:prstGeom prst="borderCallout1">
            <a:avLst>
              <a:gd name="adj1" fmla="val 18750"/>
              <a:gd name="adj2" fmla="val -8333"/>
              <a:gd name="adj3" fmla="val 179046"/>
              <a:gd name="adj4" fmla="val -47883"/>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      Mathematics Navigator </a:t>
            </a:r>
            <a:endParaRPr lang="en-US" sz="4000" dirty="0">
              <a:solidFill>
                <a:schemeClr val="tx1"/>
              </a:solidFill>
            </a:endParaRPr>
          </a:p>
        </p:txBody>
      </p:sp>
      <p:sp>
        <p:nvSpPr>
          <p:cNvPr id="6" name="Line Callout 1 5"/>
          <p:cNvSpPr/>
          <p:nvPr/>
        </p:nvSpPr>
        <p:spPr>
          <a:xfrm>
            <a:off x="3886200" y="4876800"/>
            <a:ext cx="4953000" cy="1219200"/>
          </a:xfrm>
          <a:prstGeom prst="borderCallout1">
            <a:avLst>
              <a:gd name="adj1" fmla="val 18750"/>
              <a:gd name="adj2" fmla="val -8333"/>
              <a:gd name="adj3" fmla="val 93701"/>
              <a:gd name="adj4" fmla="val -46928"/>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       </a:t>
            </a:r>
            <a:r>
              <a:rPr lang="en-US" sz="4000" dirty="0" err="1" smtClean="0">
                <a:solidFill>
                  <a:schemeClr val="tx1"/>
                </a:solidFill>
              </a:rPr>
              <a:t>ORIGOmath</a:t>
            </a:r>
            <a:r>
              <a:rPr lang="en-US" sz="4000" dirty="0" smtClean="0">
                <a:solidFill>
                  <a:schemeClr val="tx1"/>
                </a:solidFill>
              </a:rPr>
              <a:t> </a:t>
            </a:r>
            <a:endParaRPr lang="en-US" sz="4000" dirty="0">
              <a:solidFill>
                <a:schemeClr val="tx1"/>
              </a:solidFill>
            </a:endParaRPr>
          </a:p>
        </p:txBody>
      </p:sp>
      <p:pic>
        <p:nvPicPr>
          <p:cNvPr id="7" name="Picture 3"/>
          <p:cNvPicPr>
            <a:picLocks noChangeAspect="1" noChangeArrowheads="1"/>
          </p:cNvPicPr>
          <p:nvPr/>
        </p:nvPicPr>
        <p:blipFill>
          <a:blip r:embed="rId3" cstate="print"/>
          <a:srcRect/>
          <a:stretch>
            <a:fillRect/>
          </a:stretch>
        </p:blipFill>
        <p:spPr bwMode="auto">
          <a:xfrm>
            <a:off x="3962400" y="1737360"/>
            <a:ext cx="838200" cy="1005840"/>
          </a:xfrm>
          <a:prstGeom prst="rect">
            <a:avLst/>
          </a:prstGeom>
          <a:noFill/>
          <a:ln w="9525">
            <a:noFill/>
            <a:miter lim="800000"/>
            <a:headEnd/>
            <a:tailEnd/>
          </a:ln>
        </p:spPr>
      </p:pic>
      <p:pic>
        <p:nvPicPr>
          <p:cNvPr id="8" name="Picture 2"/>
          <p:cNvPicPr>
            <a:picLocks noChangeAspect="1" noChangeArrowheads="1"/>
          </p:cNvPicPr>
          <p:nvPr/>
        </p:nvPicPr>
        <p:blipFill>
          <a:blip r:embed="rId4" cstate="print"/>
          <a:srcRect/>
          <a:stretch>
            <a:fillRect/>
          </a:stretch>
        </p:blipFill>
        <p:spPr bwMode="auto">
          <a:xfrm>
            <a:off x="4114800" y="3581400"/>
            <a:ext cx="1214264" cy="457200"/>
          </a:xfrm>
          <a:prstGeom prst="rect">
            <a:avLst/>
          </a:prstGeom>
          <a:noFill/>
          <a:ln w="9525">
            <a:noFill/>
            <a:miter lim="800000"/>
            <a:headEnd/>
            <a:tailEnd/>
          </a:ln>
        </p:spPr>
      </p:pic>
      <p:pic>
        <p:nvPicPr>
          <p:cNvPr id="9" name="Picture 4"/>
          <p:cNvPicPr>
            <a:picLocks noChangeAspect="1" noChangeArrowheads="1"/>
          </p:cNvPicPr>
          <p:nvPr/>
        </p:nvPicPr>
        <p:blipFill>
          <a:blip r:embed="rId5" cstate="print"/>
          <a:srcRect/>
          <a:stretch>
            <a:fillRect/>
          </a:stretch>
        </p:blipFill>
        <p:spPr bwMode="auto">
          <a:xfrm>
            <a:off x="4102100" y="5195455"/>
            <a:ext cx="1231900" cy="6719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352800" y="2514600"/>
            <a:ext cx="3886200" cy="2308324"/>
          </a:xfrm>
          <a:prstGeom prst="rect">
            <a:avLst/>
          </a:prstGeom>
          <a:noFill/>
          <a:ln>
            <a:solidFill>
              <a:schemeClr val="tx1"/>
            </a:solidFill>
          </a:ln>
        </p:spPr>
        <p:txBody>
          <a:bodyPr wrap="square" rtlCol="0">
            <a:spAutoFit/>
          </a:bodyPr>
          <a:lstStyle/>
          <a:p>
            <a:r>
              <a:rPr lang="en-US" dirty="0" smtClean="0"/>
              <a:t>2. Teach the Concept of 10s and 1s</a:t>
            </a:r>
          </a:p>
          <a:p>
            <a:endParaRPr lang="en-US" dirty="0" smtClean="0"/>
          </a:p>
          <a:p>
            <a:endParaRPr lang="en-US" dirty="0" smtClean="0"/>
          </a:p>
          <a:p>
            <a:endParaRPr lang="en-US" dirty="0" smtClean="0"/>
          </a:p>
          <a:p>
            <a:endParaRPr lang="en-US" dirty="0" smtClean="0"/>
          </a:p>
          <a:p>
            <a:endParaRPr lang="en-US" dirty="0" smtClean="0"/>
          </a:p>
          <a:p>
            <a:r>
              <a:rPr lang="en-US" dirty="0" smtClean="0"/>
              <a:t>10 20 21 22 23          23</a:t>
            </a:r>
            <a:r>
              <a:rPr lang="en-US" dirty="0" smtClean="0">
                <a:latin typeface="Arial"/>
                <a:cs typeface="Arial"/>
              </a:rPr>
              <a:t>≠ 2+3</a:t>
            </a:r>
            <a:endParaRPr lang="en-US" dirty="0" smtClean="0"/>
          </a:p>
          <a:p>
            <a:r>
              <a:rPr lang="en-US" dirty="0" smtClean="0"/>
              <a:t>23= 20 +3 </a:t>
            </a:r>
            <a:endParaRPr lang="en-US" dirty="0"/>
          </a:p>
        </p:txBody>
      </p:sp>
      <p:sp>
        <p:nvSpPr>
          <p:cNvPr id="2" name="Title 1"/>
          <p:cNvSpPr>
            <a:spLocks noGrp="1"/>
          </p:cNvSpPr>
          <p:nvPr>
            <p:ph type="title"/>
          </p:nvPr>
        </p:nvSpPr>
        <p:spPr/>
        <p:txBody>
          <a:bodyPr/>
          <a:lstStyle/>
          <a:p>
            <a:r>
              <a:rPr lang="en-US" dirty="0" smtClean="0"/>
              <a:t>Sample Lesson: Mathematics Navigator </a:t>
            </a:r>
            <a:endParaRPr lang="en-US" dirty="0"/>
          </a:p>
        </p:txBody>
      </p:sp>
      <p:pic>
        <p:nvPicPr>
          <p:cNvPr id="3" name="Picture 2"/>
          <p:cNvPicPr>
            <a:picLocks noChangeAspect="1" noChangeArrowheads="1"/>
          </p:cNvPicPr>
          <p:nvPr/>
        </p:nvPicPr>
        <p:blipFill>
          <a:blip r:embed="rId2" cstate="print"/>
          <a:srcRect/>
          <a:stretch>
            <a:fillRect/>
          </a:stretch>
        </p:blipFill>
        <p:spPr bwMode="auto">
          <a:xfrm>
            <a:off x="7467600" y="304800"/>
            <a:ext cx="1214264" cy="457200"/>
          </a:xfrm>
          <a:prstGeom prst="rect">
            <a:avLst/>
          </a:prstGeom>
          <a:noFill/>
          <a:ln w="9525">
            <a:noFill/>
            <a:miter lim="800000"/>
            <a:headEnd/>
            <a:tailEnd/>
          </a:ln>
        </p:spPr>
      </p:pic>
      <p:sp>
        <p:nvSpPr>
          <p:cNvPr id="4" name="Rectangle 3"/>
          <p:cNvSpPr/>
          <p:nvPr/>
        </p:nvSpPr>
        <p:spPr>
          <a:xfrm>
            <a:off x="838200" y="1752600"/>
            <a:ext cx="7467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Lesson 9 in “Beginning Place Value” </a:t>
            </a:r>
          </a:p>
          <a:p>
            <a:pPr algn="ctr"/>
            <a:r>
              <a:rPr lang="en-US" dirty="0" smtClean="0"/>
              <a:t>Developing Number Sense Using Place Value </a:t>
            </a:r>
            <a:endParaRPr lang="en-US" dirty="0"/>
          </a:p>
        </p:txBody>
      </p:sp>
      <p:sp>
        <p:nvSpPr>
          <p:cNvPr id="5" name="Rectangle 4"/>
          <p:cNvSpPr/>
          <p:nvPr/>
        </p:nvSpPr>
        <p:spPr>
          <a:xfrm>
            <a:off x="381000" y="2590800"/>
            <a:ext cx="1905000" cy="1371600"/>
          </a:xfrm>
          <a:prstGeom prst="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 Review: representing, counting, and recording tens  (20, 30, 40, etc)</a:t>
            </a:r>
            <a:endParaRPr lang="en-US" dirty="0"/>
          </a:p>
        </p:txBody>
      </p:sp>
      <p:cxnSp>
        <p:nvCxnSpPr>
          <p:cNvPr id="7" name="Straight Arrow Connector 6"/>
          <p:cNvCxnSpPr/>
          <p:nvPr/>
        </p:nvCxnSpPr>
        <p:spPr>
          <a:xfrm>
            <a:off x="2590800" y="3200400"/>
            <a:ext cx="60960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505200" y="3124200"/>
            <a:ext cx="1524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810000" y="3124200"/>
            <a:ext cx="1524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114800" y="3124200"/>
            <a:ext cx="152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343400" y="3124200"/>
            <a:ext cx="152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572000" y="3124200"/>
            <a:ext cx="152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791200" y="3124200"/>
            <a:ext cx="152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791200" y="3352800"/>
            <a:ext cx="152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096000" y="3124200"/>
            <a:ext cx="152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096000" y="3352800"/>
            <a:ext cx="152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096000" y="3581400"/>
            <a:ext cx="152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p:cNvCxnSpPr/>
          <p:nvPr/>
        </p:nvCxnSpPr>
        <p:spPr>
          <a:xfrm flipH="1">
            <a:off x="3810000" y="4800600"/>
            <a:ext cx="17526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990600" y="5715000"/>
            <a:ext cx="2438400" cy="369332"/>
          </a:xfrm>
          <a:prstGeom prst="rect">
            <a:avLst/>
          </a:prstGeom>
          <a:noFill/>
        </p:spPr>
        <p:txBody>
          <a:bodyPr wrap="square" rtlCol="0">
            <a:spAutoFit/>
          </a:bodyPr>
          <a:lstStyle/>
          <a:p>
            <a:r>
              <a:rPr lang="en-US" dirty="0" smtClean="0"/>
              <a:t>3. Practice using CRA</a:t>
            </a:r>
            <a:endParaRPr lang="en-US" dirty="0"/>
          </a:p>
        </p:txBody>
      </p:sp>
      <p:pic>
        <p:nvPicPr>
          <p:cNvPr id="131074" name="Picture 2"/>
          <p:cNvPicPr>
            <a:picLocks noChangeAspect="1" noChangeArrowheads="1"/>
          </p:cNvPicPr>
          <p:nvPr/>
        </p:nvPicPr>
        <p:blipFill>
          <a:blip r:embed="rId3" cstate="print"/>
          <a:srcRect/>
          <a:stretch>
            <a:fillRect/>
          </a:stretch>
        </p:blipFill>
        <p:spPr bwMode="auto">
          <a:xfrm>
            <a:off x="4343400" y="5181600"/>
            <a:ext cx="3124200" cy="137312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Lesson: </a:t>
            </a:r>
            <a:r>
              <a:rPr lang="en-US" dirty="0" err="1" smtClean="0"/>
              <a:t>ORIGOmath</a:t>
            </a:r>
            <a:r>
              <a:rPr lang="en-US" dirty="0" smtClean="0"/>
              <a:t> </a:t>
            </a:r>
            <a:endParaRPr lang="en-US" dirty="0"/>
          </a:p>
        </p:txBody>
      </p:sp>
      <p:sp>
        <p:nvSpPr>
          <p:cNvPr id="3" name="Rectangle 2"/>
          <p:cNvSpPr/>
          <p:nvPr/>
        </p:nvSpPr>
        <p:spPr>
          <a:xfrm>
            <a:off x="838200" y="1752600"/>
            <a:ext cx="7467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First Grade Unit 5 Working with Place Value and Relative Position </a:t>
            </a:r>
          </a:p>
          <a:p>
            <a:pPr algn="ctr"/>
            <a:r>
              <a:rPr lang="en-US" dirty="0" smtClean="0"/>
              <a:t>Using a two-digit Numeral Expander </a:t>
            </a:r>
            <a:endParaRPr lang="en-US" dirty="0"/>
          </a:p>
        </p:txBody>
      </p:sp>
      <p:sp>
        <p:nvSpPr>
          <p:cNvPr id="5" name="Rectangle 4"/>
          <p:cNvSpPr/>
          <p:nvPr/>
        </p:nvSpPr>
        <p:spPr>
          <a:xfrm>
            <a:off x="2362200" y="3364468"/>
            <a:ext cx="1066800" cy="1524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429000" y="3364468"/>
            <a:ext cx="1066800" cy="1477328"/>
          </a:xfrm>
          <a:prstGeom prst="rect">
            <a:avLst/>
          </a:prstGeom>
          <a:noFill/>
        </p:spPr>
        <p:txBody>
          <a:bodyPr wrap="square" rtlCol="0">
            <a:spAutoFit/>
          </a:bodyPr>
          <a:lstStyle/>
          <a:p>
            <a:endParaRPr lang="en-US" dirty="0" smtClean="0"/>
          </a:p>
          <a:p>
            <a:endParaRPr lang="en-US" dirty="0" smtClean="0"/>
          </a:p>
          <a:p>
            <a:pPr algn="ctr"/>
            <a:r>
              <a:rPr lang="en-US" dirty="0" smtClean="0"/>
              <a:t> tens</a:t>
            </a:r>
            <a:endParaRPr lang="en-US" dirty="0" smtClean="0"/>
          </a:p>
          <a:p>
            <a:endParaRPr lang="en-US" dirty="0" smtClean="0"/>
          </a:p>
          <a:p>
            <a:endParaRPr lang="en-US" dirty="0" smtClean="0"/>
          </a:p>
        </p:txBody>
      </p:sp>
      <p:cxnSp>
        <p:nvCxnSpPr>
          <p:cNvPr id="9" name="Straight Connector 8"/>
          <p:cNvCxnSpPr>
            <a:stCxn id="7" idx="0"/>
            <a:endCxn id="7" idx="2"/>
          </p:cNvCxnSpPr>
          <p:nvPr/>
        </p:nvCxnSpPr>
        <p:spPr>
          <a:xfrm>
            <a:off x="3962400" y="3364468"/>
            <a:ext cx="0" cy="1477328"/>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572000" y="3364468"/>
            <a:ext cx="1066800" cy="1524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5638800" y="3364468"/>
            <a:ext cx="1066800" cy="1477328"/>
          </a:xfrm>
          <a:prstGeom prst="rect">
            <a:avLst/>
          </a:prstGeom>
          <a:noFill/>
        </p:spPr>
        <p:txBody>
          <a:bodyPr wrap="square" rtlCol="0">
            <a:spAutoFit/>
          </a:bodyPr>
          <a:lstStyle/>
          <a:p>
            <a:endParaRPr lang="en-US" dirty="0" smtClean="0"/>
          </a:p>
          <a:p>
            <a:endParaRPr lang="en-US" dirty="0" smtClean="0"/>
          </a:p>
          <a:p>
            <a:pPr algn="ctr"/>
            <a:r>
              <a:rPr lang="en-US" dirty="0" smtClean="0"/>
              <a:t> ones</a:t>
            </a:r>
            <a:endParaRPr lang="en-US" dirty="0" smtClean="0"/>
          </a:p>
          <a:p>
            <a:endParaRPr lang="en-US" dirty="0" smtClean="0"/>
          </a:p>
          <a:p>
            <a:endParaRPr lang="en-US" dirty="0" smtClean="0"/>
          </a:p>
        </p:txBody>
      </p:sp>
      <p:cxnSp>
        <p:nvCxnSpPr>
          <p:cNvPr id="12" name="Straight Connector 11"/>
          <p:cNvCxnSpPr/>
          <p:nvPr/>
        </p:nvCxnSpPr>
        <p:spPr>
          <a:xfrm>
            <a:off x="6172200" y="3364468"/>
            <a:ext cx="0" cy="1477328"/>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286000" y="3212068"/>
            <a:ext cx="4724400" cy="1754326"/>
          </a:xfrm>
          <a:prstGeom prst="rect">
            <a:avLst/>
          </a:prstGeom>
          <a:noFill/>
          <a:ln>
            <a:solidFill>
              <a:schemeClr val="tx1"/>
            </a:solidFill>
          </a:ln>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14" name="Rectangle 13"/>
          <p:cNvSpPr/>
          <p:nvPr/>
        </p:nvSpPr>
        <p:spPr>
          <a:xfrm>
            <a:off x="2438400" y="3745468"/>
            <a:ext cx="914400" cy="838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724400" y="3745468"/>
            <a:ext cx="762000" cy="762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4572000" y="5574268"/>
            <a:ext cx="685800" cy="369332"/>
          </a:xfrm>
          <a:prstGeom prst="rect">
            <a:avLst/>
          </a:prstGeom>
          <a:noFill/>
        </p:spPr>
        <p:txBody>
          <a:bodyPr wrap="square" rtlCol="0">
            <a:spAutoFit/>
          </a:bodyPr>
          <a:lstStyle/>
          <a:p>
            <a:r>
              <a:rPr lang="en-US" dirty="0" smtClean="0"/>
              <a:t>fold </a:t>
            </a:r>
            <a:endParaRPr lang="en-US" dirty="0"/>
          </a:p>
        </p:txBody>
      </p:sp>
      <p:cxnSp>
        <p:nvCxnSpPr>
          <p:cNvPr id="18" name="Straight Connector 17"/>
          <p:cNvCxnSpPr/>
          <p:nvPr/>
        </p:nvCxnSpPr>
        <p:spPr>
          <a:xfrm flipH="1" flipV="1">
            <a:off x="3505200" y="5040868"/>
            <a:ext cx="1066800" cy="457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3886200" y="4964668"/>
            <a:ext cx="91440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4572000" y="4964668"/>
            <a:ext cx="30480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6" idx="0"/>
          </p:cNvCxnSpPr>
          <p:nvPr/>
        </p:nvCxnSpPr>
        <p:spPr>
          <a:xfrm flipV="1">
            <a:off x="4914900" y="5040868"/>
            <a:ext cx="64770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5181600" y="5040868"/>
            <a:ext cx="952500" cy="533400"/>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7391400" y="3669268"/>
            <a:ext cx="1143000" cy="646331"/>
          </a:xfrm>
          <a:prstGeom prst="rect">
            <a:avLst/>
          </a:prstGeom>
          <a:noFill/>
        </p:spPr>
        <p:txBody>
          <a:bodyPr wrap="square" rtlCol="0">
            <a:spAutoFit/>
          </a:bodyPr>
          <a:lstStyle/>
          <a:p>
            <a:r>
              <a:rPr lang="en-US" dirty="0" smtClean="0"/>
              <a:t>tape or laminate </a:t>
            </a:r>
            <a:endParaRPr lang="en-US" dirty="0"/>
          </a:p>
        </p:txBody>
      </p:sp>
      <p:cxnSp>
        <p:nvCxnSpPr>
          <p:cNvPr id="29" name="Straight Connector 28"/>
          <p:cNvCxnSpPr/>
          <p:nvPr/>
        </p:nvCxnSpPr>
        <p:spPr>
          <a:xfrm flipV="1">
            <a:off x="5257800" y="3821668"/>
            <a:ext cx="20193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3200400" y="4126468"/>
            <a:ext cx="4229100" cy="1524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Lesson: </a:t>
            </a:r>
            <a:r>
              <a:rPr lang="en-US" dirty="0" err="1" smtClean="0"/>
              <a:t>ORIGOmath</a:t>
            </a:r>
            <a:r>
              <a:rPr lang="en-US" dirty="0" smtClean="0"/>
              <a:t> </a:t>
            </a:r>
            <a:endParaRPr lang="en-US" dirty="0"/>
          </a:p>
        </p:txBody>
      </p:sp>
      <p:grpSp>
        <p:nvGrpSpPr>
          <p:cNvPr id="3" name="Group 27"/>
          <p:cNvGrpSpPr>
            <a:grpSpLocks/>
          </p:cNvGrpSpPr>
          <p:nvPr/>
        </p:nvGrpSpPr>
        <p:grpSpPr bwMode="auto">
          <a:xfrm>
            <a:off x="3200400" y="1447800"/>
            <a:ext cx="228600" cy="2057400"/>
            <a:chOff x="838200" y="1905000"/>
            <a:chExt cx="457200" cy="3505200"/>
          </a:xfrm>
        </p:grpSpPr>
        <p:sp>
          <p:nvSpPr>
            <p:cNvPr id="4" name="Cube 3"/>
            <p:cNvSpPr/>
            <p:nvPr/>
          </p:nvSpPr>
          <p:spPr>
            <a:xfrm>
              <a:off x="838200" y="4953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Cube 4"/>
            <p:cNvSpPr/>
            <p:nvPr/>
          </p:nvSpPr>
          <p:spPr>
            <a:xfrm>
              <a:off x="8382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Cube 5"/>
            <p:cNvSpPr/>
            <p:nvPr/>
          </p:nvSpPr>
          <p:spPr>
            <a:xfrm>
              <a:off x="838200" y="4343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Cube 6"/>
            <p:cNvSpPr/>
            <p:nvPr/>
          </p:nvSpPr>
          <p:spPr>
            <a:xfrm>
              <a:off x="838200" y="4038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Cube 7"/>
            <p:cNvSpPr/>
            <p:nvPr/>
          </p:nvSpPr>
          <p:spPr>
            <a:xfrm>
              <a:off x="838200" y="3733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Cube 8"/>
            <p:cNvSpPr/>
            <p:nvPr/>
          </p:nvSpPr>
          <p:spPr>
            <a:xfrm>
              <a:off x="8382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Cube 9"/>
            <p:cNvSpPr/>
            <p:nvPr/>
          </p:nvSpPr>
          <p:spPr>
            <a:xfrm>
              <a:off x="838200" y="3124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Cube 10"/>
            <p:cNvSpPr/>
            <p:nvPr/>
          </p:nvSpPr>
          <p:spPr>
            <a:xfrm>
              <a:off x="838200" y="2819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Cube 11"/>
            <p:cNvSpPr/>
            <p:nvPr/>
          </p:nvSpPr>
          <p:spPr>
            <a:xfrm>
              <a:off x="838200" y="2514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Cube 12"/>
            <p:cNvSpPr/>
            <p:nvPr/>
          </p:nvSpPr>
          <p:spPr>
            <a:xfrm>
              <a:off x="838200" y="2209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Cube 13"/>
            <p:cNvSpPr/>
            <p:nvPr/>
          </p:nvSpPr>
          <p:spPr>
            <a:xfrm>
              <a:off x="8382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5" name="Group 27"/>
          <p:cNvGrpSpPr>
            <a:grpSpLocks/>
          </p:cNvGrpSpPr>
          <p:nvPr/>
        </p:nvGrpSpPr>
        <p:grpSpPr bwMode="auto">
          <a:xfrm>
            <a:off x="4572000" y="1447800"/>
            <a:ext cx="228600" cy="2057400"/>
            <a:chOff x="838200" y="1905000"/>
            <a:chExt cx="457200" cy="3505200"/>
          </a:xfrm>
        </p:grpSpPr>
        <p:sp>
          <p:nvSpPr>
            <p:cNvPr id="16" name="Cube 15"/>
            <p:cNvSpPr/>
            <p:nvPr/>
          </p:nvSpPr>
          <p:spPr>
            <a:xfrm>
              <a:off x="838200" y="4953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Cube 16"/>
            <p:cNvSpPr/>
            <p:nvPr/>
          </p:nvSpPr>
          <p:spPr>
            <a:xfrm>
              <a:off x="8382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Cube 17"/>
            <p:cNvSpPr/>
            <p:nvPr/>
          </p:nvSpPr>
          <p:spPr>
            <a:xfrm>
              <a:off x="838200" y="4343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Cube 18"/>
            <p:cNvSpPr/>
            <p:nvPr/>
          </p:nvSpPr>
          <p:spPr>
            <a:xfrm>
              <a:off x="838200" y="4038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Cube 19"/>
            <p:cNvSpPr/>
            <p:nvPr/>
          </p:nvSpPr>
          <p:spPr>
            <a:xfrm>
              <a:off x="838200" y="3733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Cube 20"/>
            <p:cNvSpPr/>
            <p:nvPr/>
          </p:nvSpPr>
          <p:spPr>
            <a:xfrm>
              <a:off x="8382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Cube 21"/>
            <p:cNvSpPr/>
            <p:nvPr/>
          </p:nvSpPr>
          <p:spPr>
            <a:xfrm>
              <a:off x="838200" y="3124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Cube 22"/>
            <p:cNvSpPr/>
            <p:nvPr/>
          </p:nvSpPr>
          <p:spPr>
            <a:xfrm>
              <a:off x="838200" y="2819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Cube 23"/>
            <p:cNvSpPr/>
            <p:nvPr/>
          </p:nvSpPr>
          <p:spPr>
            <a:xfrm>
              <a:off x="838200" y="2514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Cube 24"/>
            <p:cNvSpPr/>
            <p:nvPr/>
          </p:nvSpPr>
          <p:spPr>
            <a:xfrm>
              <a:off x="838200" y="2209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Cube 25"/>
            <p:cNvSpPr/>
            <p:nvPr/>
          </p:nvSpPr>
          <p:spPr>
            <a:xfrm>
              <a:off x="8382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7" name="Group 27"/>
          <p:cNvGrpSpPr>
            <a:grpSpLocks/>
          </p:cNvGrpSpPr>
          <p:nvPr/>
        </p:nvGrpSpPr>
        <p:grpSpPr bwMode="auto">
          <a:xfrm>
            <a:off x="3886200" y="1447800"/>
            <a:ext cx="228600" cy="2057400"/>
            <a:chOff x="838200" y="1905000"/>
            <a:chExt cx="457200" cy="3505200"/>
          </a:xfrm>
        </p:grpSpPr>
        <p:sp>
          <p:nvSpPr>
            <p:cNvPr id="28" name="Cube 27"/>
            <p:cNvSpPr/>
            <p:nvPr/>
          </p:nvSpPr>
          <p:spPr>
            <a:xfrm>
              <a:off x="838200" y="4953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Cube 28"/>
            <p:cNvSpPr/>
            <p:nvPr/>
          </p:nvSpPr>
          <p:spPr>
            <a:xfrm>
              <a:off x="8382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Cube 29"/>
            <p:cNvSpPr/>
            <p:nvPr/>
          </p:nvSpPr>
          <p:spPr>
            <a:xfrm>
              <a:off x="838200" y="4343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Cube 30"/>
            <p:cNvSpPr/>
            <p:nvPr/>
          </p:nvSpPr>
          <p:spPr>
            <a:xfrm>
              <a:off x="838200" y="4038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Cube 31"/>
            <p:cNvSpPr/>
            <p:nvPr/>
          </p:nvSpPr>
          <p:spPr>
            <a:xfrm>
              <a:off x="838200" y="3733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Cube 32"/>
            <p:cNvSpPr/>
            <p:nvPr/>
          </p:nvSpPr>
          <p:spPr>
            <a:xfrm>
              <a:off x="8382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Cube 33"/>
            <p:cNvSpPr/>
            <p:nvPr/>
          </p:nvSpPr>
          <p:spPr>
            <a:xfrm>
              <a:off x="838200" y="3124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Cube 34"/>
            <p:cNvSpPr/>
            <p:nvPr/>
          </p:nvSpPr>
          <p:spPr>
            <a:xfrm>
              <a:off x="838200" y="2819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Cube 35"/>
            <p:cNvSpPr/>
            <p:nvPr/>
          </p:nvSpPr>
          <p:spPr>
            <a:xfrm>
              <a:off x="838200" y="2514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Cube 36"/>
            <p:cNvSpPr/>
            <p:nvPr/>
          </p:nvSpPr>
          <p:spPr>
            <a:xfrm>
              <a:off x="838200" y="2209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 name="Cube 37"/>
            <p:cNvSpPr/>
            <p:nvPr/>
          </p:nvSpPr>
          <p:spPr>
            <a:xfrm>
              <a:off x="8382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39" name="Cube 38"/>
          <p:cNvSpPr/>
          <p:nvPr/>
        </p:nvSpPr>
        <p:spPr>
          <a:xfrm>
            <a:off x="60198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Cube 39"/>
          <p:cNvSpPr/>
          <p:nvPr/>
        </p:nvSpPr>
        <p:spPr>
          <a:xfrm>
            <a:off x="53340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Rectangle 40"/>
          <p:cNvSpPr/>
          <p:nvPr/>
        </p:nvSpPr>
        <p:spPr>
          <a:xfrm>
            <a:off x="457200" y="4038600"/>
            <a:ext cx="1066800" cy="1524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a:off x="1524000" y="4038600"/>
            <a:ext cx="1066800" cy="1477328"/>
          </a:xfrm>
          <a:prstGeom prst="rect">
            <a:avLst/>
          </a:prstGeom>
          <a:noFill/>
        </p:spPr>
        <p:txBody>
          <a:bodyPr wrap="square" rtlCol="0">
            <a:spAutoFit/>
          </a:bodyPr>
          <a:lstStyle/>
          <a:p>
            <a:endParaRPr lang="en-US" dirty="0" smtClean="0"/>
          </a:p>
          <a:p>
            <a:endParaRPr lang="en-US" dirty="0" smtClean="0"/>
          </a:p>
          <a:p>
            <a:pPr algn="ctr"/>
            <a:r>
              <a:rPr lang="en-US" dirty="0" smtClean="0"/>
              <a:t> tens</a:t>
            </a:r>
            <a:endParaRPr lang="en-US" dirty="0" smtClean="0"/>
          </a:p>
          <a:p>
            <a:endParaRPr lang="en-US" dirty="0" smtClean="0"/>
          </a:p>
          <a:p>
            <a:endParaRPr lang="en-US" dirty="0" smtClean="0"/>
          </a:p>
        </p:txBody>
      </p:sp>
      <p:cxnSp>
        <p:nvCxnSpPr>
          <p:cNvPr id="43" name="Straight Connector 42"/>
          <p:cNvCxnSpPr>
            <a:stCxn id="42" idx="0"/>
            <a:endCxn id="42" idx="2"/>
          </p:cNvCxnSpPr>
          <p:nvPr/>
        </p:nvCxnSpPr>
        <p:spPr>
          <a:xfrm>
            <a:off x="2057400" y="4038600"/>
            <a:ext cx="0" cy="1477328"/>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2667000" y="4038600"/>
            <a:ext cx="1066800" cy="1524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3733800" y="4038600"/>
            <a:ext cx="1066800" cy="1477328"/>
          </a:xfrm>
          <a:prstGeom prst="rect">
            <a:avLst/>
          </a:prstGeom>
          <a:noFill/>
        </p:spPr>
        <p:txBody>
          <a:bodyPr wrap="square" rtlCol="0">
            <a:spAutoFit/>
          </a:bodyPr>
          <a:lstStyle/>
          <a:p>
            <a:endParaRPr lang="en-US" dirty="0" smtClean="0"/>
          </a:p>
          <a:p>
            <a:endParaRPr lang="en-US" dirty="0" smtClean="0"/>
          </a:p>
          <a:p>
            <a:pPr algn="ctr"/>
            <a:r>
              <a:rPr lang="en-US" dirty="0" smtClean="0"/>
              <a:t> ones</a:t>
            </a:r>
            <a:endParaRPr lang="en-US" dirty="0" smtClean="0"/>
          </a:p>
          <a:p>
            <a:endParaRPr lang="en-US" dirty="0" smtClean="0"/>
          </a:p>
          <a:p>
            <a:endParaRPr lang="en-US" dirty="0" smtClean="0"/>
          </a:p>
        </p:txBody>
      </p:sp>
      <p:cxnSp>
        <p:nvCxnSpPr>
          <p:cNvPr id="46" name="Straight Connector 45"/>
          <p:cNvCxnSpPr/>
          <p:nvPr/>
        </p:nvCxnSpPr>
        <p:spPr>
          <a:xfrm>
            <a:off x="4267200" y="4038600"/>
            <a:ext cx="0" cy="1477328"/>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381000" y="3886200"/>
            <a:ext cx="4724400" cy="1754326"/>
          </a:xfrm>
          <a:prstGeom prst="rect">
            <a:avLst/>
          </a:prstGeom>
          <a:noFill/>
          <a:ln>
            <a:solidFill>
              <a:schemeClr val="tx1"/>
            </a:solidFill>
          </a:ln>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48" name="Rectangle 47"/>
          <p:cNvSpPr/>
          <p:nvPr/>
        </p:nvSpPr>
        <p:spPr>
          <a:xfrm>
            <a:off x="533400" y="4419600"/>
            <a:ext cx="914400" cy="838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2819400" y="4419600"/>
            <a:ext cx="762000" cy="762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685800" y="4419600"/>
            <a:ext cx="575800"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2" name="Rectangle 51"/>
          <p:cNvSpPr/>
          <p:nvPr/>
        </p:nvSpPr>
        <p:spPr>
          <a:xfrm>
            <a:off x="2971800" y="4343400"/>
            <a:ext cx="575800"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3" name="Rectangle 52"/>
          <p:cNvSpPr/>
          <p:nvPr/>
        </p:nvSpPr>
        <p:spPr>
          <a:xfrm>
            <a:off x="7696200" y="3962400"/>
            <a:ext cx="1066800" cy="1524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7848600" y="4343400"/>
            <a:ext cx="762000" cy="762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8001000" y="4267200"/>
            <a:ext cx="575800"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6" name="Rectangle 55"/>
          <p:cNvSpPr/>
          <p:nvPr/>
        </p:nvSpPr>
        <p:spPr>
          <a:xfrm>
            <a:off x="6629400" y="3962400"/>
            <a:ext cx="1066800" cy="1524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6705600" y="4343400"/>
            <a:ext cx="914400" cy="838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6858000" y="4343400"/>
            <a:ext cx="575800"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cxnSp>
        <p:nvCxnSpPr>
          <p:cNvPr id="60" name="Straight Arrow Connector 59"/>
          <p:cNvCxnSpPr/>
          <p:nvPr/>
        </p:nvCxnSpPr>
        <p:spPr>
          <a:xfrm>
            <a:off x="5410200" y="4648200"/>
            <a:ext cx="838200" cy="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Next time we meet… 2-5-13</a:t>
            </a:r>
            <a:endParaRPr lang="en-US" dirty="0"/>
          </a:p>
        </p:txBody>
      </p:sp>
      <p:sp>
        <p:nvSpPr>
          <p:cNvPr id="4" name="Text Placeholder 3"/>
          <p:cNvSpPr>
            <a:spLocks noGrp="1"/>
          </p:cNvSpPr>
          <p:nvPr>
            <p:ph type="body" idx="1"/>
          </p:nvPr>
        </p:nvSpPr>
        <p:spPr/>
        <p:txBody>
          <a:bodyPr/>
          <a:lstStyle/>
          <a:p>
            <a:r>
              <a:rPr lang="en-US" dirty="0" smtClean="0"/>
              <a:t>Chapter 4-5 Teaching Students who struggle with addition and subtraction of whole numbers </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 Value: Arabic Numerals </a:t>
            </a:r>
            <a:endParaRPr lang="en-US" dirty="0"/>
          </a:p>
        </p:txBody>
      </p:sp>
      <p:pic>
        <p:nvPicPr>
          <p:cNvPr id="128002" name="Picture 2" descr="http://www.islamic-study.org/iais-images/al-biruni.jpg"/>
          <p:cNvPicPr>
            <a:picLocks noChangeAspect="1" noChangeArrowheads="1"/>
          </p:cNvPicPr>
          <p:nvPr/>
        </p:nvPicPr>
        <p:blipFill>
          <a:blip r:embed="rId3" cstate="print"/>
          <a:srcRect/>
          <a:stretch>
            <a:fillRect/>
          </a:stretch>
        </p:blipFill>
        <p:spPr bwMode="auto">
          <a:xfrm>
            <a:off x="1676400" y="1447800"/>
            <a:ext cx="5715000" cy="3429001"/>
          </a:xfrm>
          <a:prstGeom prst="rect">
            <a:avLst/>
          </a:prstGeom>
          <a:noFill/>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1"/>
          <p:cNvSpPr>
            <a:spLocks noChangeArrowheads="1"/>
          </p:cNvSpPr>
          <p:nvPr/>
        </p:nvSpPr>
        <p:spPr bwMode="auto">
          <a:xfrm>
            <a:off x="304800" y="381000"/>
            <a:ext cx="3810000" cy="9387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Counting and cardinality (know number names and count sequence, count the number of objects, compare numbers)</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Number and operations and base 10 (work with numbers in 11-19 to gain foundations for place value)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7218" name="Rectangle 2"/>
          <p:cNvSpPr>
            <a:spLocks noChangeArrowheads="1"/>
          </p:cNvSpPr>
          <p:nvPr/>
        </p:nvSpPr>
        <p:spPr bwMode="auto">
          <a:xfrm>
            <a:off x="304800" y="1524000"/>
            <a:ext cx="38100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Number in operations in base 10 (extend the counting sequence, understand place value, uses place value understanding and properties of operation to add and subtract)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7219" name="Rectangle 3"/>
          <p:cNvSpPr>
            <a:spLocks noChangeArrowheads="1"/>
          </p:cNvSpPr>
          <p:nvPr/>
        </p:nvSpPr>
        <p:spPr bwMode="auto">
          <a:xfrm>
            <a:off x="304800" y="2514600"/>
            <a:ext cx="38862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hangingPunct="0">
              <a:buFontTx/>
              <a:buChar char="•"/>
            </a:pPr>
            <a:r>
              <a:rPr lang="en-US" sz="1100" i="1" dirty="0" smtClean="0">
                <a:latin typeface="Arial" pitchFamily="34" charset="0"/>
                <a:ea typeface="Calibri" pitchFamily="34" charset="0"/>
                <a:cs typeface="Times New Roman" pitchFamily="18" charset="0"/>
              </a:rPr>
              <a:t>Number in operations in base 10 (extend the counting sequence, understand place value, uses place value understanding and properties of operation to add and subtract)</a:t>
            </a:r>
            <a:endParaRPr lang="en-US" dirty="0" smtClean="0">
              <a:latin typeface="Arial" pitchFamily="34" charset="0"/>
              <a:cs typeface="Arial" pitchFamily="34" charset="0"/>
            </a:endParaRPr>
          </a:p>
        </p:txBody>
      </p:sp>
      <p:sp>
        <p:nvSpPr>
          <p:cNvPr id="137220" name="Rectangle 4"/>
          <p:cNvSpPr>
            <a:spLocks noChangeArrowheads="1"/>
          </p:cNvSpPr>
          <p:nvPr/>
        </p:nvSpPr>
        <p:spPr bwMode="auto">
          <a:xfrm>
            <a:off x="304800" y="3589838"/>
            <a:ext cx="3733800" cy="9387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Number in operations and base 10 (uses place value understanding and properties of operation to perform multi-digit arithmetic)</a:t>
            </a:r>
            <a:endParaRPr kumimoji="0" lang="en-US" sz="900" b="0" i="1"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Number in operations-fractions (develop understanding of fractions as numbers)</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137221" name="Rectangle 5"/>
          <p:cNvSpPr>
            <a:spLocks noChangeArrowheads="1"/>
          </p:cNvSpPr>
          <p:nvPr/>
        </p:nvSpPr>
        <p:spPr bwMode="auto">
          <a:xfrm>
            <a:off x="304800" y="4741276"/>
            <a:ext cx="3962400" cy="16158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Number in operations in based 10 (generalize place value understanding for multi-digit whole numbers, use place value understanding and properties of operations to perform multi-digit arithmetic)</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Number in operations-fractions(extend understanding of fraction equivalents and ordering, build fractions from unit fractions by applying and extending previous understandings of operations on the whole numbers, understand a small notations for fractions, and compare decimal fractions)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7222" name="Rectangle 6"/>
          <p:cNvSpPr>
            <a:spLocks noChangeArrowheads="1"/>
          </p:cNvSpPr>
          <p:nvPr/>
        </p:nvSpPr>
        <p:spPr bwMode="auto">
          <a:xfrm>
            <a:off x="4495800" y="457200"/>
            <a:ext cx="4572000" cy="12772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Number in operations and base 10 (understand the place value system, perform operations with multi-digit whole numbers and with decimals to hundredths)</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Number and operations-fractions (use a equivalent fractions as a strategy to add and subtract fractions, apply and extend previous understandings of multiplication and division to multiply and divide fractions)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7223" name="Rectangle 7"/>
          <p:cNvSpPr>
            <a:spLocks noChangeArrowheads="1"/>
          </p:cNvSpPr>
          <p:nvPr/>
        </p:nvSpPr>
        <p:spPr bwMode="auto">
          <a:xfrm>
            <a:off x="4495800" y="1828800"/>
            <a:ext cx="4419600" cy="12772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Ratios and proportional relationships (understand ratio concepts and use ratio reasoning to solve problems)</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The number system (apply and extend previous understanding of multiplication and division to divide fractions by fractions, compute fluently with multi-digit numbers and find common factors and multiples, apply in extend previous understandings of numbers to the system of rational numbers)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7224" name="Rectangle 8"/>
          <p:cNvSpPr>
            <a:spLocks noChangeArrowheads="1"/>
          </p:cNvSpPr>
          <p:nvPr/>
        </p:nvSpPr>
        <p:spPr bwMode="auto">
          <a:xfrm>
            <a:off x="4495800" y="3276600"/>
            <a:ext cx="4495800" cy="11079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Ratios and proportional relationships (analyze proportional relationships and use them to solve real-world and mathematical problems)</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The number system (apply and extend previous understandings of operations with fractions to add, subtract, multiply, and divide all numbers)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7225" name="Rectangle 9"/>
          <p:cNvSpPr>
            <a:spLocks noChangeArrowheads="1"/>
          </p:cNvSpPr>
          <p:nvPr/>
        </p:nvSpPr>
        <p:spPr bwMode="auto">
          <a:xfrm>
            <a:off x="4495800" y="4495800"/>
            <a:ext cx="4343400"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The number system (I know that there are numbers that are not rational, an approximate them by rational numbers)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7226" name="Rectangle 10"/>
          <p:cNvSpPr>
            <a:spLocks noChangeArrowheads="1"/>
          </p:cNvSpPr>
          <p:nvPr/>
        </p:nvSpPr>
        <p:spPr bwMode="auto">
          <a:xfrm>
            <a:off x="4495800" y="5105400"/>
            <a:ext cx="4343400"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The real number system (extend the properties of exponent stew rational exponents, use properties of rational and irrational numbers)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Quantities (reason quantitatively and use units to solve problems)</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The complex number system (performs arithmetic operations with complex numbers, represent complex numbers and their operations on the complex plane, use complex numbers and polynomial identities and equations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 Value: Zero Glyph</a:t>
            </a:r>
            <a:endParaRPr lang="en-US" dirty="0"/>
          </a:p>
        </p:txBody>
      </p:sp>
      <p:sp>
        <p:nvSpPr>
          <p:cNvPr id="4" name="Rectangle 3"/>
          <p:cNvSpPr/>
          <p:nvPr/>
        </p:nvSpPr>
        <p:spPr>
          <a:xfrm>
            <a:off x="533400" y="1905000"/>
            <a:ext cx="2993128"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Number </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5" name="Rectangle 4"/>
          <p:cNvSpPr/>
          <p:nvPr/>
        </p:nvSpPr>
        <p:spPr>
          <a:xfrm>
            <a:off x="6019800" y="1905000"/>
            <a:ext cx="1723550"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Digit</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6" name="Rectangle 5"/>
          <p:cNvSpPr/>
          <p:nvPr/>
        </p:nvSpPr>
        <p:spPr>
          <a:xfrm>
            <a:off x="4267200" y="12192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0</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cxnSp>
        <p:nvCxnSpPr>
          <p:cNvPr id="8" name="Straight Arrow Connector 7"/>
          <p:cNvCxnSpPr>
            <a:endCxn id="4" idx="3"/>
          </p:cNvCxnSpPr>
          <p:nvPr/>
        </p:nvCxnSpPr>
        <p:spPr>
          <a:xfrm flipH="1">
            <a:off x="3526528" y="1905000"/>
            <a:ext cx="664472" cy="4616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953000" y="1828800"/>
            <a:ext cx="7620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12" name="Table 11"/>
          <p:cNvGraphicFramePr>
            <a:graphicFrameLocks noGrp="1"/>
          </p:cNvGraphicFramePr>
          <p:nvPr/>
        </p:nvGraphicFramePr>
        <p:xfrm>
          <a:off x="381000" y="2743200"/>
          <a:ext cx="3429000" cy="3032760"/>
        </p:xfrm>
        <a:graphic>
          <a:graphicData uri="http://schemas.openxmlformats.org/drawingml/2006/table">
            <a:tbl>
              <a:tblPr firstRow="1" bandRow="1">
                <a:tableStyleId>{16D9F66E-5EB9-4882-86FB-DCBF35E3C3E4}</a:tableStyleId>
              </a:tblPr>
              <a:tblGrid>
                <a:gridCol w="1714500"/>
                <a:gridCol w="1714500"/>
              </a:tblGrid>
              <a:tr h="370840">
                <a:tc>
                  <a:txBody>
                    <a:bodyPr/>
                    <a:lstStyle/>
                    <a:p>
                      <a:r>
                        <a:rPr lang="en-US" b="0" dirty="0" smtClean="0"/>
                        <a:t>Zero</a:t>
                      </a:r>
                      <a:endParaRPr lang="en-US" b="0" dirty="0"/>
                    </a:p>
                  </a:txBody>
                  <a:tcPr/>
                </a:tc>
                <a:tc>
                  <a:txBody>
                    <a:bodyPr/>
                    <a:lstStyle/>
                    <a:p>
                      <a:r>
                        <a:rPr lang="en-US" b="0" dirty="0" smtClean="0"/>
                        <a:t>0</a:t>
                      </a:r>
                      <a:endParaRPr lang="en-US" b="0" dirty="0"/>
                    </a:p>
                  </a:txBody>
                  <a:tcPr/>
                </a:tc>
              </a:tr>
              <a:tr h="370840">
                <a:tc>
                  <a:txBody>
                    <a:bodyPr/>
                    <a:lstStyle/>
                    <a:p>
                      <a:r>
                        <a:rPr lang="en-US" b="0" dirty="0" smtClean="0"/>
                        <a:t>Negative Number </a:t>
                      </a:r>
                      <a:endParaRPr lang="en-US" b="0" dirty="0"/>
                    </a:p>
                  </a:txBody>
                  <a:tcPr/>
                </a:tc>
                <a:tc>
                  <a:txBody>
                    <a:bodyPr/>
                    <a:lstStyle/>
                    <a:p>
                      <a:r>
                        <a:rPr lang="en-US" b="0" dirty="0" smtClean="0"/>
                        <a:t>-5</a:t>
                      </a:r>
                      <a:endParaRPr lang="en-US" b="0" dirty="0"/>
                    </a:p>
                  </a:txBody>
                  <a:tcPr/>
                </a:tc>
              </a:tr>
              <a:tr h="370840">
                <a:tc>
                  <a:txBody>
                    <a:bodyPr/>
                    <a:lstStyle/>
                    <a:p>
                      <a:r>
                        <a:rPr lang="en-US" b="0" dirty="0" smtClean="0"/>
                        <a:t>Rational Number  (no zero)</a:t>
                      </a:r>
                      <a:endParaRPr lang="en-US" b="0" dirty="0"/>
                    </a:p>
                  </a:txBody>
                  <a:tcPr/>
                </a:tc>
                <a:tc>
                  <a:txBody>
                    <a:bodyPr/>
                    <a:lstStyle/>
                    <a:p>
                      <a:r>
                        <a:rPr lang="en-US" b="0" dirty="0" smtClean="0"/>
                        <a:t>5/1 or 5</a:t>
                      </a:r>
                    </a:p>
                    <a:p>
                      <a:r>
                        <a:rPr lang="en-US" b="0" dirty="0" smtClean="0"/>
                        <a:t>7/4</a:t>
                      </a:r>
                      <a:r>
                        <a:rPr lang="en-US" b="0" baseline="0" dirty="0" smtClean="0"/>
                        <a:t> or 1.75</a:t>
                      </a:r>
                      <a:endParaRPr lang="en-US" b="0" dirty="0" smtClean="0"/>
                    </a:p>
                  </a:txBody>
                  <a:tcPr/>
                </a:tc>
              </a:tr>
              <a:tr h="370840">
                <a:tc>
                  <a:txBody>
                    <a:bodyPr/>
                    <a:lstStyle/>
                    <a:p>
                      <a:r>
                        <a:rPr lang="en-US" b="0" dirty="0" smtClean="0"/>
                        <a:t>Irrational Number </a:t>
                      </a:r>
                      <a:endParaRPr lang="en-US" b="0" dirty="0"/>
                    </a:p>
                  </a:txBody>
                  <a:tcPr/>
                </a:tc>
                <a:tc>
                  <a:txBody>
                    <a:bodyPr/>
                    <a:lstStyle/>
                    <a:p>
                      <a:r>
                        <a:rPr kumimoji="0" lang="en-US" b="0" kern="1200" dirty="0" smtClean="0">
                          <a:solidFill>
                            <a:schemeClr val="dk1"/>
                          </a:solidFill>
                          <a:latin typeface="+mn-lt"/>
                          <a:ea typeface="+mn-ea"/>
                          <a:cs typeface="+mn-cs"/>
                        </a:rPr>
                        <a:t>√2 and </a:t>
                      </a:r>
                      <a:r>
                        <a:rPr kumimoji="0" lang="el-GR" b="0" kern="1200" dirty="0" smtClean="0">
                          <a:solidFill>
                            <a:schemeClr val="dk1"/>
                          </a:solidFill>
                          <a:latin typeface="+mn-lt"/>
                          <a:ea typeface="+mn-ea"/>
                          <a:cs typeface="+mn-cs"/>
                        </a:rPr>
                        <a:t>π</a:t>
                      </a:r>
                      <a:endParaRPr lang="en-US" b="0" dirty="0"/>
                    </a:p>
                  </a:txBody>
                  <a:tcPr/>
                </a:tc>
              </a:tr>
              <a:tr h="370840">
                <a:tc>
                  <a:txBody>
                    <a:bodyPr/>
                    <a:lstStyle/>
                    <a:p>
                      <a:r>
                        <a:rPr lang="en-US" b="0" dirty="0" smtClean="0"/>
                        <a:t>Real Number </a:t>
                      </a:r>
                      <a:endParaRPr lang="en-US" b="0" dirty="0"/>
                    </a:p>
                  </a:txBody>
                  <a:tcPr/>
                </a:tc>
                <a:tc>
                  <a:txBody>
                    <a:bodyPr/>
                    <a:lstStyle/>
                    <a:p>
                      <a:r>
                        <a:rPr lang="en-US" b="0" dirty="0" smtClean="0"/>
                        <a:t>Rational or Irrational </a:t>
                      </a:r>
                      <a:endParaRPr lang="en-US" b="0" dirty="0"/>
                    </a:p>
                  </a:txBody>
                  <a:tcPr/>
                </a:tc>
              </a:tr>
              <a:tr h="370840">
                <a:tc>
                  <a:txBody>
                    <a:bodyPr/>
                    <a:lstStyle/>
                    <a:p>
                      <a:r>
                        <a:rPr lang="en-US" b="0" dirty="0" smtClean="0"/>
                        <a:t>Complex</a:t>
                      </a:r>
                      <a:r>
                        <a:rPr lang="en-US" b="0" baseline="0" dirty="0" smtClean="0"/>
                        <a:t> Number (imaginary)  </a:t>
                      </a:r>
                      <a:endParaRPr lang="en-US" b="0" dirty="0"/>
                    </a:p>
                  </a:txBody>
                  <a:tcPr/>
                </a:tc>
                <a:tc>
                  <a:txBody>
                    <a:bodyPr/>
                    <a:lstStyle/>
                    <a:p>
                      <a:r>
                        <a:rPr kumimoji="0" lang="en-US" b="0" i="1" kern="1200" dirty="0" smtClean="0">
                          <a:solidFill>
                            <a:schemeClr val="dk1"/>
                          </a:solidFill>
                          <a:latin typeface="+mn-lt"/>
                          <a:ea typeface="+mn-ea"/>
                          <a:cs typeface="+mn-cs"/>
                        </a:rPr>
                        <a:t>a</a:t>
                      </a:r>
                      <a:r>
                        <a:rPr kumimoji="0" lang="en-US" b="0" kern="1200" dirty="0" smtClean="0">
                          <a:solidFill>
                            <a:schemeClr val="dk1"/>
                          </a:solidFill>
                          <a:latin typeface="+mn-lt"/>
                          <a:ea typeface="+mn-ea"/>
                          <a:cs typeface="+mn-cs"/>
                        </a:rPr>
                        <a:t> + </a:t>
                      </a:r>
                      <a:r>
                        <a:rPr kumimoji="0" lang="en-US" b="0" kern="1200" dirty="0" err="1" smtClean="0">
                          <a:solidFill>
                            <a:schemeClr val="dk1"/>
                          </a:solidFill>
                          <a:latin typeface="+mn-lt"/>
                          <a:ea typeface="+mn-ea"/>
                          <a:cs typeface="+mn-cs"/>
                        </a:rPr>
                        <a:t>i</a:t>
                      </a:r>
                      <a:r>
                        <a:rPr kumimoji="0" lang="en-US" b="0" i="1" kern="1200" dirty="0" err="1" smtClean="0">
                          <a:solidFill>
                            <a:schemeClr val="dk1"/>
                          </a:solidFill>
                          <a:latin typeface="+mn-lt"/>
                          <a:ea typeface="+mn-ea"/>
                          <a:cs typeface="+mn-cs"/>
                        </a:rPr>
                        <a:t>b</a:t>
                      </a:r>
                      <a:r>
                        <a:rPr kumimoji="0" lang="en-US" b="0" kern="1200" dirty="0" smtClean="0">
                          <a:solidFill>
                            <a:schemeClr val="dk1"/>
                          </a:solidFill>
                          <a:latin typeface="+mn-lt"/>
                          <a:ea typeface="+mn-ea"/>
                          <a:cs typeface="+mn-cs"/>
                        </a:rPr>
                        <a:t>, where </a:t>
                      </a:r>
                      <a:r>
                        <a:rPr kumimoji="0" lang="en-US" b="0" kern="1200" dirty="0" err="1" smtClean="0">
                          <a:solidFill>
                            <a:schemeClr val="dk1"/>
                          </a:solidFill>
                          <a:latin typeface="+mn-lt"/>
                          <a:ea typeface="+mn-ea"/>
                          <a:cs typeface="+mn-cs"/>
                        </a:rPr>
                        <a:t>i</a:t>
                      </a:r>
                      <a:r>
                        <a:rPr kumimoji="0" lang="en-US" b="0" kern="1200" dirty="0" smtClean="0">
                          <a:solidFill>
                            <a:schemeClr val="dk1"/>
                          </a:solidFill>
                          <a:latin typeface="+mn-lt"/>
                          <a:ea typeface="+mn-ea"/>
                          <a:cs typeface="+mn-cs"/>
                        </a:rPr>
                        <a:t> = √−1</a:t>
                      </a:r>
                      <a:endParaRPr lang="en-US" b="0" dirty="0"/>
                    </a:p>
                  </a:txBody>
                  <a:tcPr/>
                </a:tc>
              </a:tr>
            </a:tbl>
          </a:graphicData>
        </a:graphic>
      </p:graphicFrame>
      <p:sp>
        <p:nvSpPr>
          <p:cNvPr id="13" name="TextBox 12"/>
          <p:cNvSpPr txBox="1"/>
          <p:nvPr/>
        </p:nvSpPr>
        <p:spPr>
          <a:xfrm>
            <a:off x="4648200" y="2819400"/>
            <a:ext cx="4495800" cy="338554"/>
          </a:xfrm>
          <a:prstGeom prst="rect">
            <a:avLst/>
          </a:prstGeom>
          <a:noFill/>
        </p:spPr>
        <p:txBody>
          <a:bodyPr wrap="square" rtlCol="0">
            <a:spAutoFit/>
          </a:bodyPr>
          <a:lstStyle/>
          <a:p>
            <a:r>
              <a:rPr lang="en-US" sz="1600" dirty="0" smtClean="0"/>
              <a:t>Digit comes from Latin (</a:t>
            </a:r>
            <a:r>
              <a:rPr lang="en-US" sz="1600" dirty="0" err="1" smtClean="0"/>
              <a:t>digita</a:t>
            </a:r>
            <a:r>
              <a:rPr lang="en-US" sz="1600" dirty="0" smtClean="0"/>
              <a:t> meaning fingers) </a:t>
            </a:r>
            <a:endParaRPr lang="en-US" sz="1600" dirty="0"/>
          </a:p>
        </p:txBody>
      </p:sp>
      <p:sp>
        <p:nvSpPr>
          <p:cNvPr id="15" name="Rounded Rectangle 14"/>
          <p:cNvSpPr/>
          <p:nvPr/>
        </p:nvSpPr>
        <p:spPr>
          <a:xfrm>
            <a:off x="5029200" y="3581400"/>
            <a:ext cx="3810000" cy="83820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accent6">
                    <a:lumMod val="50000"/>
                  </a:schemeClr>
                </a:solidFill>
              </a:rPr>
              <a:t>10 Symbols of the base 10 number system </a:t>
            </a:r>
            <a:endParaRPr lang="en-US" sz="2400" b="1" dirty="0">
              <a:solidFill>
                <a:schemeClr val="accent6">
                  <a:lumMod val="50000"/>
                </a:schemeClr>
              </a:solidFill>
            </a:endParaRPr>
          </a:p>
        </p:txBody>
      </p:sp>
      <p:sp>
        <p:nvSpPr>
          <p:cNvPr id="16" name="TextBox 15"/>
          <p:cNvSpPr txBox="1"/>
          <p:nvPr/>
        </p:nvSpPr>
        <p:spPr>
          <a:xfrm>
            <a:off x="5181600" y="4724400"/>
            <a:ext cx="3657600" cy="707886"/>
          </a:xfrm>
          <a:prstGeom prst="rect">
            <a:avLst/>
          </a:prstGeom>
          <a:noFill/>
        </p:spPr>
        <p:txBody>
          <a:bodyPr wrap="square" rtlCol="0">
            <a:spAutoFit/>
          </a:bodyPr>
          <a:lstStyle/>
          <a:p>
            <a:pPr algn="ctr"/>
            <a:r>
              <a:rPr lang="en-US" sz="4000" dirty="0" smtClean="0"/>
              <a:t>0123456789</a:t>
            </a:r>
            <a:endParaRPr lang="en-US" sz="4000" dirty="0"/>
          </a:p>
        </p:txBody>
      </p:sp>
      <p:sp>
        <p:nvSpPr>
          <p:cNvPr id="17" name="Rectangle 16"/>
          <p:cNvSpPr/>
          <p:nvPr/>
        </p:nvSpPr>
        <p:spPr>
          <a:xfrm>
            <a:off x="4724400" y="5791200"/>
            <a:ext cx="4191000" cy="707886"/>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2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 digit is used as position in place-value notation </a:t>
            </a:r>
            <a:endParaRPr lang="en-US" sz="20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8" name="Rectangle 17"/>
          <p:cNvSpPr/>
          <p:nvPr/>
        </p:nvSpPr>
        <p:spPr>
          <a:xfrm>
            <a:off x="304800" y="5867400"/>
            <a:ext cx="4191000" cy="400110"/>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2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 number is one or more digits </a:t>
            </a:r>
            <a:endParaRPr lang="en-US" sz="20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 Value: Positional Systems and Fraud?</a:t>
            </a:r>
            <a:endParaRPr lang="en-US" dirty="0"/>
          </a:p>
        </p:txBody>
      </p:sp>
      <p:pic>
        <p:nvPicPr>
          <p:cNvPr id="130050" name="Picture 2" descr="http://www.dotkalm.com/foliage/sample_check.jpg"/>
          <p:cNvPicPr>
            <a:picLocks noChangeAspect="1" noChangeArrowheads="1"/>
          </p:cNvPicPr>
          <p:nvPr/>
        </p:nvPicPr>
        <p:blipFill>
          <a:blip r:embed="rId3" cstate="print"/>
          <a:srcRect/>
          <a:stretch>
            <a:fillRect/>
          </a:stretch>
        </p:blipFill>
        <p:spPr bwMode="auto">
          <a:xfrm>
            <a:off x="381000" y="1905000"/>
            <a:ext cx="8229600" cy="3859683"/>
          </a:xfrm>
          <a:prstGeom prst="rect">
            <a:avLst/>
          </a:prstGeom>
          <a:noFill/>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Specially Designed Instruction in Math PDU Session Three &amp;quot;&quot;/&gt;&lt;property id=&quot;20307&quot; value=&quot;256&quot;/&gt;&lt;/object&gt;&lt;object type=&quot;3&quot; unique_id=&quot;10005&quot;&gt;&lt;property id=&quot;20148&quot; value=&quot;5&quot;/&gt;&lt;property id=&quot;20300&quot; value=&quot;Slide 3 - &amp;quot;Outcomes for Session Four   &amp;quot;&quot;/&gt;&lt;property id=&quot;20307&quot; value=&quot;295&quot;/&gt;&lt;/object&gt;&lt;object type=&quot;3&quot; unique_id=&quot;11649&quot;&gt;&lt;property id=&quot;20148&quot; value=&quot;5&quot;/&gt;&lt;property id=&quot;20300&quot; value=&quot;Slide 2 - &amp;quot;Text &amp;quot;&quot;/&gt;&lt;property id=&quot;20307&quot; value=&quot;312&quot;/&gt;&lt;/object&gt;&lt;object type=&quot;3&quot; unique_id=&quot;15127&quot;&gt;&lt;property id=&quot;20148&quot; value=&quot;5&quot;/&gt;&lt;property id=&quot;20300&quot; value=&quot;Slide 69 - &amp;quot;Next time we meet… 2-5-13&amp;quot;&quot;/&gt;&lt;property id=&quot;20307&quot; value=&quot;367&quot;/&gt;&lt;/object&gt;&lt;object type=&quot;3&quot; unique_id=&quot;20442&quot;&gt;&lt;property id=&quot;20148&quot; value=&quot;5&quot;/&gt;&lt;property id=&quot;20300&quot; value=&quot;Slide 4 - &amp;quot;Place Value &amp;amp;#x09;&amp;quot;&quot;/&gt;&lt;property id=&quot;20307&quot; value=&quot;375&quot;/&gt;&lt;/object&gt;&lt;object type=&quot;3&quot; unique_id=&quot;20443&quot;&gt;&lt;property id=&quot;20148&quot; value=&quot;5&quot;/&gt;&lt;property id=&quot;20300&quot; value=&quot;Slide 5 - &amp;quot;Place Value: Brahmi Numbers  &amp;quot;&quot;/&gt;&lt;property id=&quot;20307&quot; value=&quot;369&quot;/&gt;&lt;/object&gt;&lt;object type=&quot;3&quot; unique_id=&quot;20444&quot;&gt;&lt;property id=&quot;20148&quot; value=&quot;5&quot;/&gt;&lt;property id=&quot;20300&quot; value=&quot;Slide 6 - &amp;quot;Place Value: Roman Numbers &amp;quot;&quot;/&gt;&lt;property id=&quot;20307&quot; value=&quot;371&quot;/&gt;&lt;/object&gt;&lt;object type=&quot;3&quot; unique_id=&quot;20445&quot;&gt;&lt;property id=&quot;20148&quot; value=&quot;5&quot;/&gt;&lt;property id=&quot;20300&quot; value=&quot;Slide 7 - &amp;quot;Place Value: Arabic Numerals &amp;quot;&quot;/&gt;&lt;property id=&quot;20307&quot; value=&quot;372&quot;/&gt;&lt;/object&gt;&lt;object type=&quot;3&quot; unique_id=&quot;20446&quot;&gt;&lt;property id=&quot;20148&quot; value=&quot;5&quot;/&gt;&lt;property id=&quot;20300&quot; value=&quot;Slide 8 - &amp;quot;Place Value: Zero Glyph&amp;quot;&quot;/&gt;&lt;property id=&quot;20307&quot; value=&quot;370&quot;/&gt;&lt;/object&gt;&lt;object type=&quot;3&quot; unique_id=&quot;20447&quot;&gt;&lt;property id=&quot;20148&quot; value=&quot;5&quot;/&gt;&lt;property id=&quot;20300&quot; value=&quot;Slide 9 - &amp;quot;Place Value: Positional Systems and Fraud?&amp;quot;&quot;/&gt;&lt;property id=&quot;20307&quot; value=&quot;373&quot;/&gt;&lt;/object&gt;&lt;object type=&quot;3&quot; unique_id=&quot;20448&quot;&gt;&lt;property id=&quot;20148&quot; value=&quot;5&quot;/&gt;&lt;property id=&quot;20300&quot; value=&quot;Slide 10 - &amp;quot;Place Value: Objects &amp;quot;&quot;/&gt;&lt;property id=&quot;20307&quot; value=&quot;374&quot;/&gt;&lt;/object&gt;&lt;object type=&quot;3&quot; unique_id=&quot;20449&quot;&gt;&lt;property id=&quot;20148&quot; value=&quot;5&quot;/&gt;&lt;property id=&quot;20300&quot; value=&quot;Slide 11 - &amp;quot;Place Value: Language &amp;quot;&quot;/&gt;&lt;property id=&quot;20307&quot; value=&quot;376&quot;/&gt;&lt;/object&gt;&lt;object type=&quot;3&quot; unique_id=&quot;20450&quot;&gt;&lt;property id=&quot;20148&quot; value=&quot;5&quot;/&gt;&lt;property id=&quot;20300&quot; value=&quot;Slide 12 - &amp;quot;Place Value: Base 60 Systems &amp;quot;&quot;/&gt;&lt;property id=&quot;20307&quot; value=&quot;377&quot;/&gt;&lt;/object&gt;&lt;object type=&quot;3&quot; unique_id=&quot;20452&quot;&gt;&lt;property id=&quot;20148&quot; value=&quot;5&quot;/&gt;&lt;property id=&quot;20300&quot; value=&quot;Slide 21 - &amp;quot;Place Value: Conceptual Errors &amp;quot;&quot;/&gt;&lt;property id=&quot;20307&quot; value=&quot;378&quot;/&gt;&lt;/object&gt;&lt;object type=&quot;3&quot; unique_id=&quot;20453&quot;&gt;&lt;property id=&quot;20148&quot; value=&quot;5&quot;/&gt;&lt;property id=&quot;20300&quot; value=&quot;Slide 22 - &amp;quot;Place Value: Conceptual Errors &amp;quot;&quot;/&gt;&lt;property id=&quot;20307&quot; value=&quot;380&quot;/&gt;&lt;/object&gt;&lt;object type=&quot;3&quot; unique_id=&quot;20454&quot;&gt;&lt;property id=&quot;20148&quot; value=&quot;5&quot;/&gt;&lt;property id=&quot;20300&quot; value=&quot;Slide 23 - &amp;quot;Place Value: Conceptual Errors  &amp;quot;&quot;/&gt;&lt;property id=&quot;20307&quot; value=&quot;381&quot;/&gt;&lt;/object&gt;&lt;object type=&quot;3&quot; unique_id=&quot;20455&quot;&gt;&lt;property id=&quot;20148&quot; value=&quot;5&quot;/&gt;&lt;property id=&quot;20300&quot; value=&quot;Slide 24 - &amp;quot;Scope and Sequence of Number Sense &amp;quot;&quot;/&gt;&lt;property id=&quot;20307&quot; value=&quot;382&quot;/&gt;&lt;/object&gt;&lt;object type=&quot;3&quot; unique_id=&quot;20456&quot;&gt;&lt;property id=&quot;20148&quot; value=&quot;5&quot;/&gt;&lt;property id=&quot;20300&quot; value=&quot;Slide 25 - &amp;quot;Scope and Sequence of Number Sense Development &amp;quot;&quot;/&gt;&lt;property id=&quot;20307&quot; value=&quot;383&quot;/&gt;&lt;/object&gt;&lt;object type=&quot;3&quot; unique_id=&quot;20457&quot;&gt;&lt;property id=&quot;20148&quot; value=&quot;5&quot;/&gt;&lt;property id=&quot;20300&quot; value=&quot;Slide 26 - &amp;quot;CCSS and Number Sense &amp;quot;&quot;/&gt;&lt;property id=&quot;20307&quot; value=&quot;384&quot;/&gt;&lt;/object&gt;&lt;object type=&quot;3&quot; unique_id=&quot;20458&quot;&gt;&lt;property id=&quot;20148&quot; value=&quot;5&quot;/&gt;&lt;property id=&quot;20300&quot; value=&quot;Slide 27 - &amp;quot;CCSS and Number Sense &amp;quot;&quot;/&gt;&lt;property id=&quot;20307&quot; value=&quot;385&quot;/&gt;&lt;/object&gt;&lt;object type=&quot;3&quot; unique_id=&quot;20459&quot;&gt;&lt;property id=&quot;20148&quot; value=&quot;5&quot;/&gt;&lt;property id=&quot;20300&quot; value=&quot;Slide 28 - &amp;quot;Models for LRE for math specially designed instruction in number sense &amp;quot;&quot;/&gt;&lt;property id=&quot;20307&quot; value=&quot;387&quot;/&gt;&lt;/object&gt;&lt;object type=&quot;3&quot; unique_id=&quot;20460&quot;&gt;&lt;property id=&quot;20148&quot; value=&quot;5&quot;/&gt;&lt;property id=&quot;20300&quot; value=&quot;Slide 29 - &amp;quot;Mild number sense disability &amp;quot;&quot;/&gt;&lt;property id=&quot;20307&quot; value=&quot;388&quot;/&gt;&lt;/object&gt;&lt;object type=&quot;3&quot; unique_id=&quot;20461&quot;&gt;&lt;property id=&quot;20148&quot; value=&quot;5&quot;/&gt;&lt;property id=&quot;20300&quot; value=&quot;Slide 30 - &amp;quot;Moderate  number sense disability &amp;quot;&quot;/&gt;&lt;property id=&quot;20307&quot; value=&quot;390&quot;/&gt;&lt;/object&gt;&lt;object type=&quot;3&quot; unique_id=&quot;20462&quot;&gt;&lt;property id=&quot;20148&quot; value=&quot;5&quot;/&gt;&lt;property id=&quot;20300&quot; value=&quot;Slide 40 - &amp;quot;Instruction for Number Sense &amp;quot;&quot;/&gt;&lt;property id=&quot;20307&quot; value=&quot;389&quot;/&gt;&lt;/object&gt;&lt;object type=&quot;3&quot; unique_id=&quot;20463&quot;&gt;&lt;property id=&quot;20148&quot; value=&quot;5&quot;/&gt;&lt;property id=&quot;20300&quot; value=&quot;Slide 70&quot;/&gt;&lt;property id=&quot;20307&quot; value=&quot;386&quot;/&gt;&lt;/object&gt;&lt;object type=&quot;3&quot; unique_id=&quot;20670&quot;&gt;&lt;property id=&quot;20148&quot; value=&quot;5&quot;/&gt;&lt;property id=&quot;20300&quot; value=&quot;Slide 31 - &amp;quot;Severe number sense disability &amp;quot;&quot;/&gt;&lt;property id=&quot;20307&quot; value=&quot;392&quot;/&gt;&lt;/object&gt;&lt;object type=&quot;3&quot; unique_id=&quot;20671&quot;&gt;&lt;property id=&quot;20148&quot; value=&quot;5&quot;/&gt;&lt;property id=&quot;20300&quot; value=&quot;Slide 54 - &amp;quot;Instruction for Number Sense &amp;quot;&quot;/&gt;&lt;property id=&quot;20307&quot; value=&quot;393&quot;/&gt;&lt;/object&gt;&lt;object type=&quot;3&quot; unique_id=&quot;20765&quot;&gt;&lt;property id=&quot;20148&quot; value=&quot;5&quot;/&gt;&lt;property id=&quot;20300&quot; value=&quot;Slide 32 - &amp;quot;Analysis of a weeks worth of Everyday Math Lessons &amp;quot;&quot;/&gt;&lt;property id=&quot;20307&quot; value=&quot;394&quot;/&gt;&lt;/object&gt;&lt;object type=&quot;3&quot; unique_id=&quot;21022&quot;&gt;&lt;property id=&quot;20148&quot; value=&quot;5&quot;/&gt;&lt;property id=&quot;20300&quot; value=&quot;Slide 41 - &amp;quot;30 Min Math Lesson: Systematic  &amp;quot;&quot;/&gt;&lt;property id=&quot;20307&quot; value=&quot;395&quot;/&gt;&lt;/object&gt;&lt;object type=&quot;3&quot; unique_id=&quot;21023&quot;&gt;&lt;property id=&quot;20148&quot; value=&quot;5&quot;/&gt;&lt;property id=&quot;20300&quot; value=&quot;Slide 42 - &amp;quot;30 Minute Lesson Plan: Systems &amp;quot;&quot;/&gt;&lt;property id=&quot;20307&quot; value=&quot;396&quot;/&gt;&lt;/object&gt;&lt;object type=&quot;3&quot; unique_id=&quot;21024&quot;&gt;&lt;property id=&quot;20148&quot; value=&quot;5&quot;/&gt;&lt;property id=&quot;20300&quot; value=&quot;Slide 43 - &amp;quot;The 30 Minute Lesson plan &amp;quot;&quot;/&gt;&lt;property id=&quot;20307&quot; value=&quot;397&quot;/&gt;&lt;/object&gt;&lt;object type=&quot;3&quot; unique_id=&quot;21025&quot;&gt;&lt;property id=&quot;20148&quot; value=&quot;5&quot;/&gt;&lt;property id=&quot;20300&quot; value=&quot;Slide 44 - &amp;quot;The 30 Minute Lesson plan &amp;quot;&quot;/&gt;&lt;property id=&quot;20307&quot; value=&quot;398&quot;/&gt;&lt;/object&gt;&lt;object type=&quot;3&quot; unique_id=&quot;21026&quot;&gt;&lt;property id=&quot;20148&quot; value=&quot;5&quot;/&gt;&lt;property id=&quot;20300&quot; value=&quot;Slide 45 - &amp;quot;The 30 Minute Lesson plan &amp;quot;&quot;/&gt;&lt;property id=&quot;20307&quot; value=&quot;399&quot;/&gt;&lt;/object&gt;&lt;object type=&quot;3&quot; unique_id=&quot;21027&quot;&gt;&lt;property id=&quot;20148&quot; value=&quot;5&quot;/&gt;&lt;property id=&quot;20300&quot; value=&quot;Slide 46 - &amp;quot;The 30 Minute Lesson plan &amp;quot;&quot;/&gt;&lt;property id=&quot;20307&quot; value=&quot;400&quot;/&gt;&lt;/object&gt;&lt;object type=&quot;3&quot; unique_id=&quot;21028&quot;&gt;&lt;property id=&quot;20148&quot; value=&quot;5&quot;/&gt;&lt;property id=&quot;20300&quot; value=&quot;Slide 47 - &amp;quot;The 30 Minute Lesson plan &amp;quot;&quot;/&gt;&lt;property id=&quot;20307&quot; value=&quot;401&quot;/&gt;&lt;/object&gt;&lt;object type=&quot;3&quot; unique_id=&quot;21550&quot;&gt;&lt;property id=&quot;20148&quot; value=&quot;5&quot;/&gt;&lt;property id=&quot;20300&quot; value=&quot;Slide 57 - &amp;quot;Three Interventions &amp;quot;&quot;/&gt;&lt;property id=&quot;20307&quot; value=&quot;403&quot;/&gt;&lt;/object&gt;&lt;object type=&quot;3&quot; unique_id=&quot;21551&quot;&gt;&lt;property id=&quot;20148&quot; value=&quot;5&quot;/&gt;&lt;property id=&quot;20300&quot; value=&quot;Slide 58 - &amp;quot;School Net &amp;quot;&quot;/&gt;&lt;property id=&quot;20307&quot; value=&quot;404&quot;/&gt;&lt;/object&gt;&lt;object type=&quot;3&quot; unique_id=&quot;21552&quot;&gt;&lt;property id=&quot;20148&quot; value=&quot;5&quot;/&gt;&lt;property id=&quot;20300&quot; value=&quot;Slide 59 - &amp;quot;School Net &amp;quot;&quot;/&gt;&lt;property id=&quot;20307&quot; value=&quot;405&quot;/&gt;&lt;/object&gt;&lt;object type=&quot;3&quot; unique_id=&quot;21553&quot;&gt;&lt;property id=&quot;20148&quot; value=&quot;5&quot;/&gt;&lt;property id=&quot;20300&quot; value=&quot;Slide 60 - &amp;quot;School Net &amp;quot;&quot;/&gt;&lt;property id=&quot;20307&quot; value=&quot;406&quot;/&gt;&lt;/object&gt;&lt;object type=&quot;3&quot; unique_id=&quot;21554&quot;&gt;&lt;property id=&quot;20148&quot; value=&quot;5&quot;/&gt;&lt;property id=&quot;20300&quot; value=&quot;Slide 61 - &amp;quot;School Net &amp;quot;&quot;/&gt;&lt;property id=&quot;20307&quot; value=&quot;407&quot;/&gt;&lt;/object&gt;&lt;object type=&quot;3&quot; unique_id=&quot;21555&quot;&gt;&lt;property id=&quot;20148&quot; value=&quot;5&quot;/&gt;&lt;property id=&quot;20300&quot; value=&quot;Slide 62 - &amp;quot;School Net &amp;quot;&quot;/&gt;&lt;property id=&quot;20307&quot; value=&quot;408&quot;/&gt;&lt;/object&gt;&lt;object type=&quot;3&quot; unique_id=&quot;21556&quot;&gt;&lt;property id=&quot;20148&quot; value=&quot;5&quot;/&gt;&lt;property id=&quot;20300&quot; value=&quot;Slide 63 - &amp;quot;School Net &amp;quot;&quot;/&gt;&lt;property id=&quot;20307&quot; value=&quot;409&quot;/&gt;&lt;/object&gt;&lt;object type=&quot;3&quot; unique_id=&quot;21557&quot;&gt;&lt;property id=&quot;20148&quot; value=&quot;5&quot;/&gt;&lt;property id=&quot;20300&quot; value=&quot;Slide 64 - &amp;quot;School Net &amp;quot;&quot;/&gt;&lt;property id=&quot;20307&quot; value=&quot;410&quot;/&gt;&lt;/object&gt;&lt;object type=&quot;3&quot; unique_id=&quot;21558&quot;&gt;&lt;property id=&quot;20148&quot; value=&quot;5&quot;/&gt;&lt;property id=&quot;20300&quot; value=&quot;Slide 65 - &amp;quot;School Net &amp;quot;&quot;/&gt;&lt;property id=&quot;20307&quot; value=&quot;411&quot;/&gt;&lt;/object&gt;&lt;object type=&quot;3&quot; unique_id=&quot;21960&quot;&gt;&lt;property id=&quot;20148&quot; value=&quot;5&quot;/&gt;&lt;property id=&quot;20300&quot; value=&quot;Slide 13 - &amp;quot;Common Errors for Place Value &amp;quot;&quot;/&gt;&lt;property id=&quot;20307&quot; value=&quot;413&quot;/&gt;&lt;/object&gt;&lt;object type=&quot;3&quot; unique_id=&quot;21961&quot;&gt;&lt;property id=&quot;20148&quot; value=&quot;5&quot;/&gt;&lt;property id=&quot;20300&quot; value=&quot;Slide 14 - &amp;quot;Common Errors for Place Value &amp;quot;&quot;/&gt;&lt;property id=&quot;20307&quot; value=&quot;414&quot;/&gt;&lt;/object&gt;&lt;object type=&quot;3&quot; unique_id=&quot;21962&quot;&gt;&lt;property id=&quot;20148&quot; value=&quot;5&quot;/&gt;&lt;property id=&quot;20300&quot; value=&quot;Slide 15 - &amp;quot;Common Errors for Place Value &amp;quot;&quot;/&gt;&lt;property id=&quot;20307&quot; value=&quot;415&quot;/&gt;&lt;/object&gt;&lt;object type=&quot;3&quot; unique_id=&quot;21963&quot;&gt;&lt;property id=&quot;20148&quot; value=&quot;5&quot;/&gt;&lt;property id=&quot;20300&quot; value=&quot;Slide 16 - &amp;quot;Common Errors for Place Value &amp;quot;&quot;/&gt;&lt;property id=&quot;20307&quot; value=&quot;416&quot;/&gt;&lt;/object&gt;&lt;object type=&quot;3&quot; unique_id=&quot;21964&quot;&gt;&lt;property id=&quot;20148&quot; value=&quot;5&quot;/&gt;&lt;property id=&quot;20300&quot; value=&quot;Slide 17 - &amp;quot;Common Errors for Place Value &amp;quot;&quot;/&gt;&lt;property id=&quot;20307&quot; value=&quot;417&quot;/&gt;&lt;/object&gt;&lt;object type=&quot;3&quot; unique_id=&quot;21965&quot;&gt;&lt;property id=&quot;20148&quot; value=&quot;5&quot;/&gt;&lt;property id=&quot;20300&quot; value=&quot;Slide 18 - &amp;quot;Common Errors for Place Value &amp;quot;&quot;/&gt;&lt;property id=&quot;20307&quot; value=&quot;418&quot;/&gt;&lt;/object&gt;&lt;object type=&quot;3&quot; unique_id=&quot;21966&quot;&gt;&lt;property id=&quot;20148&quot; value=&quot;5&quot;/&gt;&lt;property id=&quot;20300&quot; value=&quot;Slide 19 - &amp;quot;Common Errors for Place Value &amp;quot;&quot;/&gt;&lt;property id=&quot;20307&quot; value=&quot;419&quot;/&gt;&lt;/object&gt;&lt;object type=&quot;3&quot; unique_id=&quot;21967&quot;&gt;&lt;property id=&quot;20148&quot; value=&quot;5&quot;/&gt;&lt;property id=&quot;20300&quot; value=&quot;Slide 20 - &amp;quot;Common Errors for Place Value &amp;quot;&quot;/&gt;&lt;property id=&quot;20307&quot; value=&quot;420&quot;/&gt;&lt;/object&gt;&lt;object type=&quot;3&quot; unique_id=&quot;22252&quot;&gt;&lt;property id=&quot;20148&quot; value=&quot;5&quot;/&gt;&lt;property id=&quot;20300&quot; value=&quot;Slide 33&quot;/&gt;&lt;property id=&quot;20307&quot; value=&quot;421&quot;/&gt;&lt;/object&gt;&lt;object type=&quot;3&quot; unique_id=&quot;22253&quot;&gt;&lt;property id=&quot;20148&quot; value=&quot;5&quot;/&gt;&lt;property id=&quot;20300&quot; value=&quot;Slide 34&quot;/&gt;&lt;property id=&quot;20307&quot; value=&quot;422&quot;/&gt;&lt;/object&gt;&lt;object type=&quot;3&quot; unique_id=&quot;22660&quot;&gt;&lt;property id=&quot;20148&quot; value=&quot;5&quot;/&gt;&lt;property id=&quot;20300&quot; value=&quot;Slide 35&quot;/&gt;&lt;property id=&quot;20307&quot; value=&quot;423&quot;/&gt;&lt;/object&gt;&lt;object type=&quot;3&quot; unique_id=&quot;22661&quot;&gt;&lt;property id=&quot;20148&quot; value=&quot;5&quot;/&gt;&lt;property id=&quot;20300&quot; value=&quot;Slide 36&quot;/&gt;&lt;property id=&quot;20307&quot; value=&quot;424&quot;/&gt;&lt;/object&gt;&lt;object type=&quot;3&quot; unique_id=&quot;22662&quot;&gt;&lt;property id=&quot;20148&quot; value=&quot;5&quot;/&gt;&lt;property id=&quot;20300&quot; value=&quot;Slide 37&quot;/&gt;&lt;property id=&quot;20307&quot; value=&quot;425&quot;/&gt;&lt;/object&gt;&lt;object type=&quot;3&quot; unique_id=&quot;22663&quot;&gt;&lt;property id=&quot;20148&quot; value=&quot;5&quot;/&gt;&lt;property id=&quot;20300&quot; value=&quot;Slide 38&quot;/&gt;&lt;property id=&quot;20307&quot; value=&quot;426&quot;/&gt;&lt;/object&gt;&lt;object type=&quot;3&quot; unique_id=&quot;22664&quot;&gt;&lt;property id=&quot;20148&quot; value=&quot;5&quot;/&gt;&lt;property id=&quot;20300&quot; value=&quot;Slide 39&quot;/&gt;&lt;property id=&quot;20307&quot; value=&quot;427&quot;/&gt;&lt;/object&gt;&lt;object type=&quot;3&quot; unique_id=&quot;23421&quot;&gt;&lt;property id=&quot;20148&quot; value=&quot;5&quot;/&gt;&lt;property id=&quot;20300&quot; value=&quot;Slide 48 - &amp;quot;Sample Lesson Plan&amp;quot;&quot;/&gt;&lt;property id=&quot;20307&quot; value=&quot;428&quot;/&gt;&lt;/object&gt;&lt;object type=&quot;3&quot; unique_id=&quot;23422&quot;&gt;&lt;property id=&quot;20148&quot; value=&quot;5&quot;/&gt;&lt;property id=&quot;20300&quot; value=&quot;Slide 49&quot;/&gt;&lt;property id=&quot;20307&quot; value=&quot;430&quot;/&gt;&lt;/object&gt;&lt;object type=&quot;3&quot; unique_id=&quot;23423&quot;&gt;&lt;property id=&quot;20148&quot; value=&quot;5&quot;/&gt;&lt;property id=&quot;20300&quot; value=&quot;Slide 50&quot;/&gt;&lt;property id=&quot;20307&quot; value=&quot;431&quot;/&gt;&lt;/object&gt;&lt;object type=&quot;3&quot; unique_id=&quot;23424&quot;&gt;&lt;property id=&quot;20148&quot; value=&quot;5&quot;/&gt;&lt;property id=&quot;20300&quot; value=&quot;Slide 51&quot;/&gt;&lt;property id=&quot;20307&quot; value=&quot;432&quot;/&gt;&lt;/object&gt;&lt;object type=&quot;3&quot; unique_id=&quot;23425&quot;&gt;&lt;property id=&quot;20148&quot; value=&quot;5&quot;/&gt;&lt;property id=&quot;20300&quot; value=&quot;Slide 52&quot;/&gt;&lt;property id=&quot;20307&quot; value=&quot;433&quot;/&gt;&lt;/object&gt;&lt;object type=&quot;3&quot; unique_id=&quot;23426&quot;&gt;&lt;property id=&quot;20148&quot; value=&quot;5&quot;/&gt;&lt;property id=&quot;20300&quot; value=&quot;Slide 53&quot;/&gt;&lt;property id=&quot;20307&quot; value=&quot;434&quot;/&gt;&lt;/object&gt;&lt;object type=&quot;3&quot; unique_id=&quot;23427&quot;&gt;&lt;property id=&quot;20148&quot; value=&quot;5&quot;/&gt;&lt;property id=&quot;20300&quot; value=&quot;Slide 55 - &amp;quot;Systematic Instruction and Application Learning &amp;quot;&quot;/&gt;&lt;property id=&quot;20307&quot; value=&quot;435&quot;/&gt;&lt;/object&gt;&lt;object type=&quot;3&quot; unique_id=&quot;23428&quot;&gt;&lt;property id=&quot;20148&quot; value=&quot;5&quot;/&gt;&lt;property id=&quot;20300&quot; value=&quot;Slide 56 - &amp;quot;What is the difference?&amp;quot;&quot;/&gt;&lt;property id=&quot;20307&quot; value=&quot;436&quot;/&gt;&lt;/object&gt;&lt;object type=&quot;3&quot; unique_id=&quot;23429&quot;&gt;&lt;property id=&quot;20148&quot; value=&quot;5&quot;/&gt;&lt;property id=&quot;20300&quot; value=&quot;Slide 66 - &amp;quot;Sample Lesson: Mathematics Navigator &amp;quot;&quot;/&gt;&lt;property id=&quot;20307&quot; value=&quot;437&quot;/&gt;&lt;/object&gt;&lt;object type=&quot;3&quot; unique_id=&quot;23642&quot;&gt;&lt;property id=&quot;20148&quot; value=&quot;5&quot;/&gt;&lt;property id=&quot;20300&quot; value=&quot;Slide 67 - &amp;quot;Sample Lesson: ORIGOmath &amp;quot;&quot;/&gt;&lt;property id=&quot;20307&quot; value=&quot;438&quot;/&gt;&lt;/object&gt;&lt;object type=&quot;3&quot; unique_id=&quot;23856&quot;&gt;&lt;property id=&quot;20148&quot; value=&quot;5&quot;/&gt;&lt;property id=&quot;20300&quot; value=&quot;Slide 68 - &amp;quot;Sample Lesson: ORIGOmath &amp;quot;&quot;/&gt;&lt;property id=&quot;20307&quot; value=&quot;439&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4063</TotalTime>
  <Words>5588</Words>
  <Application>Microsoft Office PowerPoint</Application>
  <PresentationFormat>On-screen Show (4:3)</PresentationFormat>
  <Paragraphs>543</Paragraphs>
  <Slides>70</Slides>
  <Notes>47</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Equity</vt:lpstr>
      <vt:lpstr>Specially Designed Instruction in Math PDU Session Three </vt:lpstr>
      <vt:lpstr>Text </vt:lpstr>
      <vt:lpstr>Outcomes for Session Four   </vt:lpstr>
      <vt:lpstr>Place Value  </vt:lpstr>
      <vt:lpstr>Place Value: Brahmi Numbers  </vt:lpstr>
      <vt:lpstr>Place Value: Roman Numbers </vt:lpstr>
      <vt:lpstr>Place Value: Arabic Numerals </vt:lpstr>
      <vt:lpstr>Place Value: Zero Glyph</vt:lpstr>
      <vt:lpstr>Place Value: Positional Systems and Fraud?</vt:lpstr>
      <vt:lpstr>Place Value: Objects </vt:lpstr>
      <vt:lpstr>Place Value: Language </vt:lpstr>
      <vt:lpstr>Place Value: Base 60 Systems </vt:lpstr>
      <vt:lpstr>Common Errors for Place Value </vt:lpstr>
      <vt:lpstr>Common Errors for Place Value </vt:lpstr>
      <vt:lpstr>Common Errors for Place Value </vt:lpstr>
      <vt:lpstr>Common Errors for Place Value </vt:lpstr>
      <vt:lpstr>Common Errors for Place Value </vt:lpstr>
      <vt:lpstr>Common Errors for Place Value </vt:lpstr>
      <vt:lpstr>Common Errors for Place Value </vt:lpstr>
      <vt:lpstr>Common Errors for Place Value </vt:lpstr>
      <vt:lpstr>Place Value: Conceptual Errors </vt:lpstr>
      <vt:lpstr>Place Value: Conceptual Errors </vt:lpstr>
      <vt:lpstr>Place Value: Conceptual Errors  </vt:lpstr>
      <vt:lpstr>Scope and Sequence of Number Sense </vt:lpstr>
      <vt:lpstr>Scope and Sequence of Number Sense Development </vt:lpstr>
      <vt:lpstr>CCSS and Number Sense </vt:lpstr>
      <vt:lpstr>CCSS and Number Sense </vt:lpstr>
      <vt:lpstr>Models for LRE for math specially designed instruction in number sense </vt:lpstr>
      <vt:lpstr>Mild number sense disability </vt:lpstr>
      <vt:lpstr>Moderate  number sense disability </vt:lpstr>
      <vt:lpstr>Severe number sense disability </vt:lpstr>
      <vt:lpstr>Analysis of a weeks worth of Everyday Math Lessons </vt:lpstr>
      <vt:lpstr>Slide 33</vt:lpstr>
      <vt:lpstr>Slide 34</vt:lpstr>
      <vt:lpstr>Slide 35</vt:lpstr>
      <vt:lpstr>Slide 36</vt:lpstr>
      <vt:lpstr>Slide 37</vt:lpstr>
      <vt:lpstr>Slide 38</vt:lpstr>
      <vt:lpstr>Slide 39</vt:lpstr>
      <vt:lpstr>Instruction for Number Sense </vt:lpstr>
      <vt:lpstr>30 Min Math Lesson: Systematic  </vt:lpstr>
      <vt:lpstr>30 Minute Lesson Plan: Systems </vt:lpstr>
      <vt:lpstr>The 30 Minute Lesson plan </vt:lpstr>
      <vt:lpstr>The 30 Minute Lesson plan </vt:lpstr>
      <vt:lpstr>The 30 Minute Lesson plan </vt:lpstr>
      <vt:lpstr>The 30 Minute Lesson plan </vt:lpstr>
      <vt:lpstr>The 30 Minute Lesson plan </vt:lpstr>
      <vt:lpstr>Sample Lesson Plan</vt:lpstr>
      <vt:lpstr>Slide 49</vt:lpstr>
      <vt:lpstr>Slide 50</vt:lpstr>
      <vt:lpstr>Slide 51</vt:lpstr>
      <vt:lpstr>Slide 52</vt:lpstr>
      <vt:lpstr>Slide 53</vt:lpstr>
      <vt:lpstr>Instruction for Number Sense </vt:lpstr>
      <vt:lpstr>Systematic Instruction and Application Learning </vt:lpstr>
      <vt:lpstr>What is the difference?</vt:lpstr>
      <vt:lpstr>Three Interventions </vt:lpstr>
      <vt:lpstr>School Net </vt:lpstr>
      <vt:lpstr>School Net </vt:lpstr>
      <vt:lpstr>School Net </vt:lpstr>
      <vt:lpstr>School Net </vt:lpstr>
      <vt:lpstr>School Net </vt:lpstr>
      <vt:lpstr>School Net </vt:lpstr>
      <vt:lpstr>School Net </vt:lpstr>
      <vt:lpstr>School Net </vt:lpstr>
      <vt:lpstr>Sample Lesson: Mathematics Navigator </vt:lpstr>
      <vt:lpstr>Sample Lesson: ORIGOmath </vt:lpstr>
      <vt:lpstr>Sample Lesson: ORIGOmath </vt:lpstr>
      <vt:lpstr>Next time we meet… 2-5-13</vt:lpstr>
      <vt:lpstr>Slide 70</vt:lpstr>
    </vt:vector>
  </TitlesOfParts>
  <Company>DPS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Considerations around Math Instruction for Students with Disabilities</dc:title>
  <dc:creator>Robert Frantum-Allen</dc:creator>
  <cp:lastModifiedBy>Robert Frantum-Allen</cp:lastModifiedBy>
  <cp:revision>37</cp:revision>
  <dcterms:created xsi:type="dcterms:W3CDTF">2012-05-10T03:16:01Z</dcterms:created>
  <dcterms:modified xsi:type="dcterms:W3CDTF">2013-01-03T17:43:44Z</dcterms:modified>
</cp:coreProperties>
</file>